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57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</p:embeddedFont>
    <p:embeddedFont>
      <p:font typeface="Open Sans Bold" panose="020B0606030504020204" pitchFamily="34" charset="0"/>
      <p:bold r:id="rId21"/>
      <p:italic r:id="rId22"/>
    </p:embeddedFont>
    <p:embeddedFont>
      <p:font typeface="Open Sans Bold Bold" pitchFamily="2" charset="0"/>
      <p:regular r:id="rId23"/>
      <p:bold r:id="rId24"/>
    </p:embeddedFont>
    <p:embeddedFont>
      <p:font typeface="Open Sans Extra Bold" panose="020B0906030804020204" pitchFamily="34" charset="0"/>
      <p:regular r:id="rId25"/>
      <p:bold r:id="rId26"/>
    </p:embeddedFont>
    <p:embeddedFont>
      <p:font typeface="Open Sans Light Bold" panose="020B0806030504020204" pitchFamily="34" charset="0"/>
      <p:regular r:id="rId27"/>
      <p:bold r:id="rId28"/>
    </p:embeddedFont>
    <p:embeddedFont>
      <p:font typeface="Open Sauce" pitchFamily="2" charset="77"/>
      <p:regular r:id="rId29"/>
    </p:embeddedFont>
    <p:embeddedFont>
      <p:font typeface="Open Sauce Bold" pitchFamily="2" charset="77"/>
      <p:regular r:id="rId30"/>
      <p:bold r:id="rId31"/>
    </p:embeddedFont>
    <p:embeddedFont>
      <p:font typeface="Raleway" panose="020B0003030101060003" pitchFamily="34" charset="0"/>
      <p:regular r:id="rId32"/>
      <p:bold r:id="rId33"/>
      <p:italic r:id="rId34"/>
      <p:boldItalic r:id="rId35"/>
    </p:embeddedFont>
    <p:embeddedFont>
      <p:font typeface="Raleway Bold" pitchFamily="2" charset="77"/>
      <p:bold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Bold" panose="02000000000000000000" pitchFamily="2" charset="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2F9"/>
    <a:srgbClr val="C6E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94" autoAdjust="0"/>
  </p:normalViewPr>
  <p:slideViewPr>
    <p:cSldViewPr>
      <p:cViewPr varScale="1">
        <p:scale>
          <a:sx n="80" d="100"/>
          <a:sy n="80" d="100"/>
        </p:scale>
        <p:origin x="896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font" Target="fonts/font26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font" Target="fonts/font2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font" Target="fonts/font2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font" Target="fonts/font3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46" Type="http://schemas.openxmlformats.org/officeDocument/2006/relationships/theme" Target="theme/theme1.xml"/><Relationship Id="rId20" Type="http://schemas.openxmlformats.org/officeDocument/2006/relationships/font" Target="fonts/font7.fntdata"/><Relationship Id="rId41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805E6-DA92-F149-A568-E9282370C752}" type="datetimeFigureOut">
              <a:rPr lang="en-US" smtClean="0"/>
              <a:t>9/12/22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21D4F-53A4-F344-BA1C-984E687D3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47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21D4F-53A4-F344-BA1C-984E687D37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3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2.jpe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about:blank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.png"/><Relationship Id="rId5" Type="http://schemas.openxmlformats.org/officeDocument/2006/relationships/image" Target="../media/image49.svg"/><Relationship Id="rId10" Type="http://schemas.openxmlformats.org/officeDocument/2006/relationships/image" Target="../media/image3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9.sv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sv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6.png"/><Relationship Id="rId3" Type="http://schemas.openxmlformats.org/officeDocument/2006/relationships/image" Target="../media/image24.jpeg"/><Relationship Id="rId7" Type="http://schemas.openxmlformats.org/officeDocument/2006/relationships/image" Target="../media/image32.png"/><Relationship Id="rId12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23.png"/><Relationship Id="rId5" Type="http://schemas.openxmlformats.org/officeDocument/2006/relationships/image" Target="../media/image30.png"/><Relationship Id="rId15" Type="http://schemas.openxmlformats.org/officeDocument/2006/relationships/image" Target="../media/image6.png"/><Relationship Id="rId10" Type="http://schemas.openxmlformats.org/officeDocument/2006/relationships/image" Target="../media/image35.jpeg"/><Relationship Id="rId4" Type="http://schemas.openxmlformats.org/officeDocument/2006/relationships/image" Target="../media/image25.jpeg"/><Relationship Id="rId9" Type="http://schemas.openxmlformats.org/officeDocument/2006/relationships/image" Target="../media/image34.png"/><Relationship Id="rId14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2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0" y="-62249"/>
            <a:ext cx="10349249" cy="1034924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55000"/>
          </a:blip>
          <a:srcRect t="10359" b="10359"/>
          <a:stretch>
            <a:fillRect/>
          </a:stretch>
        </p:blipFill>
        <p:spPr>
          <a:xfrm>
            <a:off x="-714704" y="-513951"/>
            <a:ext cx="14081405" cy="108009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0739" y="4151104"/>
            <a:ext cx="7515124" cy="16836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85352" y="5606504"/>
            <a:ext cx="773015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Real-time asset tracking &amp; monitoring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"/>
              </a:rPr>
              <a:t>Saas solution</a:t>
            </a:r>
          </a:p>
          <a:p>
            <a:pPr>
              <a:lnSpc>
                <a:spcPts val="3500"/>
              </a:lnSpc>
            </a:pPr>
            <a:endParaRPr lang="en-US" sz="25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43999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6855" b="6855"/>
          <a:stretch>
            <a:fillRect/>
          </a:stretch>
        </p:blipFill>
        <p:spPr>
          <a:xfrm>
            <a:off x="-67739" y="0"/>
            <a:ext cx="18355733" cy="1035142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60244">
            <a:off x="8440569" y="6598815"/>
            <a:ext cx="1406861" cy="0"/>
          </a:xfrm>
          <a:prstGeom prst="line">
            <a:avLst/>
          </a:prstGeom>
          <a:ln w="95250" cap="flat">
            <a:solidFill>
              <a:srgbClr val="C5E2F8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363200" y="3764358"/>
            <a:ext cx="5485777" cy="4081496"/>
            <a:chOff x="0" y="0"/>
            <a:chExt cx="5731455" cy="2049574"/>
          </a:xfrm>
          <a:solidFill>
            <a:schemeClr val="bg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5731454" cy="2049574"/>
            </a:xfrm>
            <a:custGeom>
              <a:avLst/>
              <a:gdLst/>
              <a:ahLst/>
              <a:cxnLst/>
              <a:rect l="l" t="t" r="r" b="b"/>
              <a:pathLst>
                <a:path w="5731454" h="2049574">
                  <a:moveTo>
                    <a:pt x="0" y="0"/>
                  </a:moveTo>
                  <a:lnTo>
                    <a:pt x="5731454" y="0"/>
                  </a:lnTo>
                  <a:lnTo>
                    <a:pt x="5731454" y="2049574"/>
                  </a:lnTo>
                  <a:lnTo>
                    <a:pt x="0" y="2049574"/>
                  </a:lnTo>
                  <a:close/>
                </a:path>
              </a:pathLst>
            </a:custGeom>
            <a:grpFill/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23057" y="633486"/>
            <a:ext cx="606080" cy="606080"/>
          </a:xfrm>
          <a:prstGeom prst="rect">
            <a:avLst/>
          </a:prstGeom>
        </p:spPr>
      </p:pic>
      <p:pic>
        <p:nvPicPr>
          <p:cNvPr id="8" name="Picture 8">
            <a:hlinkClick r:id="rId5" tooltip="https://coldchase.ca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282684" y="5254290"/>
            <a:ext cx="3967740" cy="95225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885046" y="2219230"/>
            <a:ext cx="14517905" cy="794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6"/>
              </a:lnSpc>
            </a:pPr>
            <a:r>
              <a:rPr lang="en-US" sz="4711" dirty="0">
                <a:solidFill>
                  <a:srgbClr val="000000"/>
                </a:solidFill>
                <a:latin typeface="Open Sans Bold"/>
              </a:rPr>
              <a:t>Book a trial to experience </a:t>
            </a:r>
            <a:r>
              <a:rPr lang="en-US" sz="4711" dirty="0" err="1">
                <a:solidFill>
                  <a:srgbClr val="000000"/>
                </a:solidFill>
                <a:latin typeface="Open Sans Bold"/>
              </a:rPr>
              <a:t>ColdChase</a:t>
            </a:r>
            <a:r>
              <a:rPr lang="en-US" sz="4711" dirty="0">
                <a:solidFill>
                  <a:srgbClr val="000000"/>
                </a:solidFill>
                <a:latin typeface="Open Sans Bold"/>
              </a:rPr>
              <a:t>™ solutions.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43999" y="9704471"/>
            <a:ext cx="7839969" cy="280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dirty="0">
                <a:solidFill>
                  <a:srgbClr val="616772"/>
                </a:solidFill>
                <a:latin typeface="Open Sans"/>
              </a:rPr>
              <a:t>Proprietary to </a:t>
            </a:r>
            <a:r>
              <a:rPr lang="en-US" sz="1700" dirty="0" err="1">
                <a:solidFill>
                  <a:srgbClr val="616772"/>
                </a:solidFill>
                <a:latin typeface="Open Sans"/>
              </a:rPr>
              <a:t>ColdChase</a:t>
            </a:r>
            <a:r>
              <a:rPr lang="en-US" sz="1700" dirty="0">
                <a:solidFill>
                  <a:srgbClr val="616772"/>
                </a:solidFill>
                <a:latin typeface="Open Sans"/>
              </a:rPr>
              <a:t> Inc.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1221" y="9445108"/>
            <a:ext cx="2250356" cy="50416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1B7CB7A0-629E-C267-DA49-FD22071820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6683" y="4549415"/>
            <a:ext cx="3394570" cy="9774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8920AE-CBDB-9331-4F89-51ED350C4C2E}"/>
              </a:ext>
            </a:extLst>
          </p:cNvPr>
          <p:cNvSpPr txBox="1"/>
          <p:nvPr/>
        </p:nvSpPr>
        <p:spPr>
          <a:xfrm>
            <a:off x="11586683" y="5731797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Contact our GSA, Norm Richard with </a:t>
            </a:r>
            <a:r>
              <a:rPr lang="en-CA" dirty="0" err="1"/>
              <a:t>Cargovision</a:t>
            </a:r>
            <a:r>
              <a:rPr lang="en-CA" dirty="0"/>
              <a:t> at </a:t>
            </a:r>
            <a:r>
              <a:rPr lang="en-CA" b="1" u="sng" dirty="0" err="1"/>
              <a:t>norm.richard@cargovision.ca</a:t>
            </a:r>
            <a:endParaRPr lang="en-CA" b="1" u="sng" dirty="0"/>
          </a:p>
          <a:p>
            <a:r>
              <a:rPr lang="en-CA" dirty="0"/>
              <a:t>or visit </a:t>
            </a:r>
            <a:r>
              <a:rPr lang="en-CA" b="1" u="sng" dirty="0" err="1"/>
              <a:t>cargovision.ca</a:t>
            </a:r>
            <a:r>
              <a:rPr lang="en-CA" b="1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2676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4678" y="-372660"/>
            <a:ext cx="18497355" cy="4850831"/>
            <a:chOff x="0" y="0"/>
            <a:chExt cx="24663140" cy="64677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94000"/>
            </a:blip>
            <a:srcRect t="12622" b="19188"/>
            <a:stretch>
              <a:fillRect/>
            </a:stretch>
          </p:blipFill>
          <p:spPr>
            <a:xfrm>
              <a:off x="0" y="0"/>
              <a:ext cx="24663140" cy="646777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247054" y="105834"/>
            <a:ext cx="17751395" cy="3013815"/>
            <a:chOff x="0" y="0"/>
            <a:chExt cx="23668527" cy="401841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779771"/>
              <a:ext cx="23668527" cy="223864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128393" y="1779771"/>
              <a:ext cx="932713" cy="81612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5594913" y="1779771"/>
              <a:ext cx="932713" cy="81612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208224" y="1779771"/>
              <a:ext cx="932713" cy="816124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530563" y="1820864"/>
              <a:ext cx="816124" cy="816124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562738" y="1719943"/>
              <a:ext cx="816124" cy="816124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9277843" y="1779771"/>
              <a:ext cx="816124" cy="81612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700387" y="1297384"/>
              <a:ext cx="1551051" cy="1046959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5682244" y="-114300"/>
              <a:ext cx="12549885" cy="1303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68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-734288" y="5920123"/>
            <a:ext cx="5631922" cy="2238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880"/>
              </a:lnSpc>
            </a:pPr>
            <a:r>
              <a:rPr lang="en-US" sz="7400">
                <a:solidFill>
                  <a:srgbClr val="4270B7"/>
                </a:solidFill>
                <a:latin typeface="Open Sans"/>
              </a:rPr>
              <a:t> CASE STUDIES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8078241" y="5414255"/>
            <a:ext cx="9019623" cy="856494"/>
            <a:chOff x="0" y="0"/>
            <a:chExt cx="12026164" cy="1141992"/>
          </a:xfrm>
        </p:grpSpPr>
        <p:sp>
          <p:nvSpPr>
            <p:cNvPr id="34" name="TextBox 34"/>
            <p:cNvSpPr txBox="1"/>
            <p:nvPr/>
          </p:nvSpPr>
          <p:spPr>
            <a:xfrm>
              <a:off x="0" y="568840"/>
              <a:ext cx="12026164" cy="573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41"/>
                </a:lnSpc>
              </a:pPr>
              <a:r>
                <a:rPr lang="en-US" sz="2070" dirty="0">
                  <a:solidFill>
                    <a:srgbClr val="000000"/>
                  </a:solidFill>
                  <a:latin typeface="Open Sans"/>
                </a:rPr>
                <a:t>Failure to identify and respond timely to alerts resulting in spoilage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12026164" cy="518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3"/>
                </a:lnSpc>
              </a:pPr>
              <a:r>
                <a:rPr lang="en-US" sz="2366">
                  <a:solidFill>
                    <a:srgbClr val="000000"/>
                  </a:solidFill>
                  <a:latin typeface="Open Sans Bold"/>
                </a:rPr>
                <a:t>Challenge 1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8078241" y="8273726"/>
            <a:ext cx="9396373" cy="856494"/>
            <a:chOff x="0" y="0"/>
            <a:chExt cx="12528498" cy="1141992"/>
          </a:xfrm>
        </p:grpSpPr>
        <p:sp>
          <p:nvSpPr>
            <p:cNvPr id="37" name="TextBox 37"/>
            <p:cNvSpPr txBox="1"/>
            <p:nvPr/>
          </p:nvSpPr>
          <p:spPr>
            <a:xfrm>
              <a:off x="0" y="568840"/>
              <a:ext cx="12528498" cy="573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41"/>
                </a:lnSpc>
              </a:pPr>
              <a:r>
                <a:rPr lang="en-US" sz="2070">
                  <a:solidFill>
                    <a:srgbClr val="000000"/>
                  </a:solidFill>
                  <a:latin typeface="Open Sans"/>
                </a:rPr>
                <a:t>Lack of real-time monitoring and control over sensitive and valuable goods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12528498" cy="518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3"/>
                </a:lnSpc>
              </a:pPr>
              <a:r>
                <a:rPr lang="en-US" sz="2366">
                  <a:solidFill>
                    <a:srgbClr val="000000"/>
                  </a:solidFill>
                  <a:latin typeface="Open Sans Bold"/>
                </a:rPr>
                <a:t>Challenge 3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078241" y="6843991"/>
            <a:ext cx="8622338" cy="856494"/>
            <a:chOff x="0" y="0"/>
            <a:chExt cx="11496450" cy="1141992"/>
          </a:xfrm>
        </p:grpSpPr>
        <p:sp>
          <p:nvSpPr>
            <p:cNvPr id="40" name="TextBox 40"/>
            <p:cNvSpPr txBox="1"/>
            <p:nvPr/>
          </p:nvSpPr>
          <p:spPr>
            <a:xfrm>
              <a:off x="0" y="568840"/>
              <a:ext cx="11496450" cy="573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41"/>
                </a:lnSpc>
              </a:pPr>
              <a:r>
                <a:rPr lang="en-US" sz="2070">
                  <a:solidFill>
                    <a:srgbClr val="000000"/>
                  </a:solidFill>
                  <a:latin typeface="Open Sans"/>
                </a:rPr>
                <a:t>Increased insurance claim costs, fees and labour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47625"/>
              <a:ext cx="11496450" cy="518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13"/>
                </a:lnSpc>
              </a:pPr>
              <a:r>
                <a:rPr lang="en-US" sz="2366">
                  <a:solidFill>
                    <a:srgbClr val="000000"/>
                  </a:solidFill>
                  <a:latin typeface="Open Sans Bold"/>
                </a:rPr>
                <a:t>Challenge 2</a:t>
              </a: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28700" y="9304902"/>
            <a:ext cx="2250356" cy="50416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5423364" y="9607402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11"/>
          <a:srcRect l="2623"/>
          <a:stretch>
            <a:fillRect/>
          </a:stretch>
        </p:blipFill>
        <p:spPr>
          <a:xfrm>
            <a:off x="17358022" y="9314459"/>
            <a:ext cx="472323" cy="485048"/>
          </a:xfrm>
          <a:prstGeom prst="rect">
            <a:avLst/>
          </a:prstGeom>
        </p:spPr>
      </p:pic>
      <p:sp>
        <p:nvSpPr>
          <p:cNvPr id="45" name="Terminator 44">
            <a:extLst>
              <a:ext uri="{FF2B5EF4-FFF2-40B4-BE49-F238E27FC236}">
                <a16:creationId xmlns:a16="http://schemas.microsoft.com/office/drawing/2014/main" id="{79B0E907-1B5B-5EEA-9101-55E833032ACA}"/>
              </a:ext>
            </a:extLst>
          </p:cNvPr>
          <p:cNvSpPr/>
          <p:nvPr/>
        </p:nvSpPr>
        <p:spPr>
          <a:xfrm>
            <a:off x="5638799" y="5441607"/>
            <a:ext cx="1981200" cy="829142"/>
          </a:xfrm>
          <a:prstGeom prst="flowChartTerminator">
            <a:avLst/>
          </a:prstGeom>
          <a:solidFill>
            <a:srgbClr val="C6E2F9"/>
          </a:solidFill>
          <a:ln>
            <a:solidFill>
              <a:srgbClr val="C6E4F8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 Loss</a:t>
            </a:r>
          </a:p>
        </p:txBody>
      </p:sp>
      <p:sp>
        <p:nvSpPr>
          <p:cNvPr id="46" name="Terminator 45">
            <a:extLst>
              <a:ext uri="{FF2B5EF4-FFF2-40B4-BE49-F238E27FC236}">
                <a16:creationId xmlns:a16="http://schemas.microsoft.com/office/drawing/2014/main" id="{9E3E71F4-CE49-85D1-0BFA-AA46EB430032}"/>
              </a:ext>
            </a:extLst>
          </p:cNvPr>
          <p:cNvSpPr/>
          <p:nvPr/>
        </p:nvSpPr>
        <p:spPr>
          <a:xfrm>
            <a:off x="5658852" y="6871343"/>
            <a:ext cx="1981200" cy="829142"/>
          </a:xfrm>
          <a:prstGeom prst="flowChartTerminator">
            <a:avLst/>
          </a:prstGeom>
          <a:solidFill>
            <a:srgbClr val="C6E2F9"/>
          </a:solidFill>
          <a:ln>
            <a:solidFill>
              <a:srgbClr val="C6E4F8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$150B </a:t>
            </a:r>
          </a:p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Recovered</a:t>
            </a:r>
          </a:p>
        </p:txBody>
      </p:sp>
      <p:sp>
        <p:nvSpPr>
          <p:cNvPr id="48" name="Terminator 47">
            <a:extLst>
              <a:ext uri="{FF2B5EF4-FFF2-40B4-BE49-F238E27FC236}">
                <a16:creationId xmlns:a16="http://schemas.microsoft.com/office/drawing/2014/main" id="{77D47123-37BB-A399-9E7E-1662D8DA1E51}"/>
              </a:ext>
            </a:extLst>
          </p:cNvPr>
          <p:cNvSpPr/>
          <p:nvPr/>
        </p:nvSpPr>
        <p:spPr>
          <a:xfrm>
            <a:off x="5658852" y="8344728"/>
            <a:ext cx="1981200" cy="829142"/>
          </a:xfrm>
          <a:prstGeom prst="flowChartTerminator">
            <a:avLst/>
          </a:prstGeom>
          <a:solidFill>
            <a:srgbClr val="C6E2F9"/>
          </a:solidFill>
          <a:ln>
            <a:solidFill>
              <a:srgbClr val="C6E4F8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8% GHG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8322" y="5482235"/>
            <a:ext cx="7130346" cy="1758604"/>
            <a:chOff x="0" y="-4641"/>
            <a:chExt cx="9507128" cy="2344806"/>
          </a:xfrm>
        </p:grpSpPr>
        <p:sp>
          <p:nvSpPr>
            <p:cNvPr id="3" name="TextBox 3"/>
            <p:cNvSpPr txBox="1"/>
            <p:nvPr/>
          </p:nvSpPr>
          <p:spPr>
            <a:xfrm>
              <a:off x="0" y="1751542"/>
              <a:ext cx="9507128" cy="5886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endParaRPr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641"/>
              <a:ext cx="9507128" cy="1599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00"/>
                </a:lnSpc>
              </a:pPr>
              <a:r>
                <a:rPr lang="en-US" sz="3500" dirty="0" err="1">
                  <a:solidFill>
                    <a:srgbClr val="000000"/>
                  </a:solidFill>
                  <a:latin typeface="Open Sans"/>
                </a:rPr>
                <a:t>ColdChase</a:t>
              </a:r>
              <a:r>
                <a:rPr lang="en-US" sz="3500" dirty="0">
                  <a:solidFill>
                    <a:srgbClr val="000000"/>
                  </a:solidFill>
                  <a:latin typeface="Open Sans"/>
                </a:rPr>
                <a:t>™ Technologies Saved Our Clients' Time &amp; Money.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18322" y="3153224"/>
            <a:ext cx="8800089" cy="170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Open Sans Bold"/>
              </a:rPr>
              <a:t>Effective Cold Chain </a:t>
            </a:r>
          </a:p>
          <a:p>
            <a:pPr>
              <a:lnSpc>
                <a:spcPts val="6720"/>
              </a:lnSpc>
            </a:pPr>
            <a:r>
              <a:rPr lang="en-US" sz="5600">
                <a:solidFill>
                  <a:srgbClr val="000000"/>
                </a:solidFill>
                <a:latin typeface="Open Sans Bold"/>
              </a:rPr>
              <a:t>Monitoring is Important.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541" b="2362"/>
          <a:stretch>
            <a:fillRect/>
          </a:stretch>
        </p:blipFill>
        <p:spPr>
          <a:xfrm>
            <a:off x="9733841" y="1824701"/>
            <a:ext cx="8554159" cy="28498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b="1930"/>
          <a:stretch>
            <a:fillRect/>
          </a:stretch>
        </p:blipFill>
        <p:spPr>
          <a:xfrm>
            <a:off x="8852542" y="5485716"/>
            <a:ext cx="9197333" cy="32269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733841" y="4819966"/>
            <a:ext cx="2819866" cy="3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  <a:spcBef>
                <a:spcPct val="0"/>
              </a:spcBef>
            </a:pPr>
            <a:r>
              <a:rPr lang="en-US" sz="1887">
                <a:solidFill>
                  <a:srgbClr val="4270B7"/>
                </a:solidFill>
                <a:latin typeface="Open Sans Light Bold"/>
              </a:rPr>
              <a:t>Freezer Case Study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905875" y="8721158"/>
            <a:ext cx="2830628" cy="323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2"/>
              </a:lnSpc>
              <a:spcBef>
                <a:spcPct val="0"/>
              </a:spcBef>
            </a:pPr>
            <a:r>
              <a:rPr lang="en-US" sz="1887">
                <a:solidFill>
                  <a:srgbClr val="4270B7"/>
                </a:solidFill>
                <a:latin typeface="Open Sans Light Bold"/>
              </a:rPr>
              <a:t>Refrigerator Case Study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9304902"/>
            <a:ext cx="2250356" cy="5041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43999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 l="2623"/>
          <a:stretch>
            <a:fillRect/>
          </a:stretch>
        </p:blipFill>
        <p:spPr>
          <a:xfrm>
            <a:off x="17146257" y="786176"/>
            <a:ext cx="472323" cy="48504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432263" y="4410075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8432263" y="2777543"/>
            <a:ext cx="8827037" cy="11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0"/>
              </a:lnSpc>
            </a:pPr>
            <a:r>
              <a:rPr lang="en-US" sz="7400">
                <a:solidFill>
                  <a:srgbClr val="000000"/>
                </a:solidFill>
                <a:latin typeface="Open Sans Bold"/>
              </a:rPr>
              <a:t>Why ColdChase™?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3405" t="14758" r="21515" b="8138"/>
          <a:stretch/>
        </p:blipFill>
        <p:spPr>
          <a:xfrm>
            <a:off x="0" y="0"/>
            <a:ext cx="7292960" cy="10287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033356" y="4972050"/>
            <a:ext cx="7896365" cy="555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02"/>
              </a:lnSpc>
              <a:spcBef>
                <a:spcPct val="0"/>
              </a:spcBef>
            </a:pPr>
            <a:r>
              <a:rPr lang="en-US" sz="3216">
                <a:solidFill>
                  <a:srgbClr val="010101"/>
                </a:solidFill>
                <a:latin typeface="Open Sans Bold"/>
              </a:rPr>
              <a:t>We prevent losses, not just monitor.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66100" y="6253313"/>
            <a:ext cx="1322748" cy="13251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51614" y="6392107"/>
            <a:ext cx="1294642" cy="11863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605509" y="6265920"/>
            <a:ext cx="1251800" cy="142250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432263" y="7759180"/>
            <a:ext cx="2960144" cy="392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1"/>
              </a:lnSpc>
              <a:spcBef>
                <a:spcPct val="0"/>
              </a:spcBef>
            </a:pPr>
            <a:r>
              <a:rPr lang="en-US" sz="2215">
                <a:solidFill>
                  <a:srgbClr val="000000"/>
                </a:solidFill>
                <a:latin typeface="Roboto Bold"/>
              </a:rPr>
              <a:t>Intuitive &amp; Easy to Use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894346" y="7759190"/>
            <a:ext cx="2674126" cy="392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2"/>
              </a:lnSpc>
              <a:spcBef>
                <a:spcPct val="0"/>
              </a:spcBef>
            </a:pPr>
            <a:r>
              <a:rPr lang="en-US" sz="2215">
                <a:solidFill>
                  <a:srgbClr val="000000"/>
                </a:solidFill>
                <a:latin typeface="Roboto Bold"/>
              </a:rPr>
              <a:t>Secure &amp; Compliant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388661" y="7759190"/>
            <a:ext cx="2292484" cy="392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2"/>
              </a:lnSpc>
              <a:spcBef>
                <a:spcPct val="0"/>
              </a:spcBef>
            </a:pPr>
            <a:r>
              <a:rPr lang="en-US" sz="2215">
                <a:solidFill>
                  <a:srgbClr val="000000"/>
                </a:solidFill>
                <a:latin typeface="Roboto Bold"/>
              </a:rPr>
              <a:t>Smart &amp; Efficient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8700" y="9304902"/>
            <a:ext cx="2250356" cy="5041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 l="2623"/>
          <a:stretch>
            <a:fillRect/>
          </a:stretch>
        </p:blipFill>
        <p:spPr>
          <a:xfrm>
            <a:off x="17146257" y="786176"/>
            <a:ext cx="472323" cy="48504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5443999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167094" y="5221636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1167094" y="7772579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1167094" y="3365906"/>
            <a:ext cx="2608411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0" y="-133296"/>
            <a:ext cx="13109346" cy="10553592"/>
            <a:chOff x="0" y="0"/>
            <a:chExt cx="2407799" cy="19383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7799" cy="1938382"/>
            </a:xfrm>
            <a:custGeom>
              <a:avLst/>
              <a:gdLst/>
              <a:ahLst/>
              <a:cxnLst/>
              <a:rect l="l" t="t" r="r" b="b"/>
              <a:pathLst>
                <a:path w="2407799" h="1938382">
                  <a:moveTo>
                    <a:pt x="0" y="0"/>
                  </a:moveTo>
                  <a:lnTo>
                    <a:pt x="2407799" y="0"/>
                  </a:lnTo>
                  <a:lnTo>
                    <a:pt x="2407799" y="1938382"/>
                  </a:lnTo>
                  <a:lnTo>
                    <a:pt x="0" y="1938382"/>
                  </a:lnTo>
                  <a:close/>
                </a:path>
              </a:pathLst>
            </a:custGeom>
            <a:solidFill>
              <a:srgbClr val="E5F1F9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3966005" y="3992519"/>
            <a:ext cx="3309062" cy="103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100">
                <a:solidFill>
                  <a:srgbClr val="737373"/>
                </a:solidFill>
                <a:latin typeface="Raleway"/>
              </a:rPr>
              <a:t>VOC, VSC, CO, CO2, H, AQI </a:t>
            </a:r>
          </a:p>
          <a:p>
            <a:pPr>
              <a:lnSpc>
                <a:spcPts val="4200"/>
              </a:lnSpc>
            </a:pPr>
            <a:endParaRPr lang="en-US" sz="2100">
              <a:solidFill>
                <a:srgbClr val="737373"/>
              </a:solidFill>
              <a:latin typeface="Ralew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966005" y="3167786"/>
            <a:ext cx="3812973" cy="815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Bold"/>
              </a:rPr>
              <a:t>AI Trainable </a:t>
            </a:r>
          </a:p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Bold"/>
              </a:rPr>
              <a:t>Gas Detection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66005" y="5394500"/>
            <a:ext cx="3309062" cy="1567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100">
                <a:solidFill>
                  <a:srgbClr val="737373"/>
                </a:solidFill>
                <a:latin typeface="Raleway"/>
              </a:rPr>
              <a:t>Temperature, Humidity, </a:t>
            </a:r>
          </a:p>
          <a:p>
            <a:pPr>
              <a:lnSpc>
                <a:spcPts val="4200"/>
              </a:lnSpc>
            </a:pPr>
            <a:r>
              <a:rPr lang="en-US" sz="2100">
                <a:solidFill>
                  <a:srgbClr val="737373"/>
                </a:solidFill>
                <a:latin typeface="Raleway"/>
              </a:rPr>
              <a:t>Pressure, Shock, Light, Vibration and Toxic Gas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66005" y="4969751"/>
            <a:ext cx="3812973" cy="415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Environmental Monitoring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966005" y="8358568"/>
            <a:ext cx="3309062" cy="1545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2100" dirty="0">
                <a:solidFill>
                  <a:srgbClr val="737373"/>
                </a:solidFill>
                <a:latin typeface="Raleway"/>
              </a:rPr>
              <a:t>BLE, Cell Tower Triangulation,</a:t>
            </a:r>
          </a:p>
          <a:p>
            <a:pPr>
              <a:lnSpc>
                <a:spcPts val="4200"/>
              </a:lnSpc>
            </a:pPr>
            <a:r>
              <a:rPr lang="en-US" sz="2100" dirty="0">
                <a:solidFill>
                  <a:srgbClr val="737373"/>
                </a:solidFill>
                <a:latin typeface="Raleway"/>
              </a:rPr>
              <a:t>GPS and Geo-Fence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66005" y="7514785"/>
            <a:ext cx="3812973" cy="834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Raleway Bold"/>
              </a:rPr>
              <a:t>Asset Location and Tracking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511720" y="5026901"/>
            <a:ext cx="370024" cy="371417"/>
            <a:chOff x="0" y="0"/>
            <a:chExt cx="493366" cy="49522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3366" cy="49522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6543" y="123806"/>
              <a:ext cx="329052" cy="24761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5511720" y="5690200"/>
            <a:ext cx="370024" cy="371417"/>
            <a:chOff x="0" y="0"/>
            <a:chExt cx="493366" cy="49522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3366" cy="495223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6543" y="123806"/>
              <a:ext cx="329052" cy="24761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5511720" y="6354525"/>
            <a:ext cx="370024" cy="371417"/>
            <a:chOff x="0" y="0"/>
            <a:chExt cx="493366" cy="495223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3366" cy="495223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6543" y="123806"/>
              <a:ext cx="329052" cy="247611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5511720" y="7018670"/>
            <a:ext cx="370024" cy="371417"/>
            <a:chOff x="0" y="0"/>
            <a:chExt cx="493366" cy="495223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3366" cy="495223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6543" y="123806"/>
              <a:ext cx="329052" cy="247611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5511720" y="7666369"/>
            <a:ext cx="370024" cy="371417"/>
            <a:chOff x="0" y="0"/>
            <a:chExt cx="493366" cy="495223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3366" cy="495223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6543" y="123806"/>
              <a:ext cx="329052" cy="247611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5511720" y="8396963"/>
            <a:ext cx="370024" cy="371417"/>
            <a:chOff x="0" y="0"/>
            <a:chExt cx="493366" cy="495223"/>
          </a:xfrm>
        </p:grpSpPr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93366" cy="495223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6543" y="123806"/>
              <a:ext cx="329052" cy="247611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946820" y="3276858"/>
            <a:ext cx="11215705" cy="759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10"/>
              </a:lnSpc>
            </a:pPr>
            <a:r>
              <a:rPr lang="en-US" sz="4700" spc="28">
                <a:solidFill>
                  <a:srgbClr val="000000"/>
                </a:solidFill>
                <a:latin typeface="Open Sans Bold"/>
              </a:rPr>
              <a:t>Multi-Sensors Check All the Boxes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85800" y="2309896"/>
            <a:ext cx="5165268" cy="1157204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6284168" y="5667019"/>
            <a:ext cx="5635070" cy="37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en-US" sz="2280">
                <a:solidFill>
                  <a:srgbClr val="010101"/>
                </a:solidFill>
                <a:latin typeface="Open Sans Bold"/>
              </a:rPr>
              <a:t>Asset Location Tracking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263039" y="6316425"/>
            <a:ext cx="5635070" cy="37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en-US" sz="2280">
                <a:solidFill>
                  <a:srgbClr val="010101"/>
                </a:solidFill>
                <a:latin typeface="Open Sans Bold"/>
              </a:rPr>
              <a:t>Easy Charging &amp; Reusable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284168" y="6980570"/>
            <a:ext cx="6627376" cy="37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en-US" sz="2280">
                <a:solidFill>
                  <a:srgbClr val="010101"/>
                </a:solidFill>
                <a:latin typeface="Open Sans Bold"/>
              </a:rPr>
              <a:t>Plane-safe, Industry Compliant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263039" y="7643205"/>
            <a:ext cx="6627376" cy="37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en-US" sz="2280">
                <a:solidFill>
                  <a:srgbClr val="010101"/>
                </a:solidFill>
                <a:latin typeface="Open Sans Bold"/>
              </a:rPr>
              <a:t>Data Analytics &amp; API capabilities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263039" y="8358863"/>
            <a:ext cx="6627376" cy="37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en-US" sz="2280">
                <a:solidFill>
                  <a:srgbClr val="010101"/>
                </a:solidFill>
                <a:latin typeface="Open Sans Bold"/>
              </a:rPr>
              <a:t>Encrypted data and secured database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263039" y="4988801"/>
            <a:ext cx="6846307" cy="37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69"/>
              </a:lnSpc>
            </a:pPr>
            <a:r>
              <a:rPr lang="en-US" sz="2280">
                <a:solidFill>
                  <a:srgbClr val="010101"/>
                </a:solidFill>
                <a:latin typeface="Open Sans Bold"/>
              </a:rPr>
              <a:t>Environmental Monitoring Including Gases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777973" y="5356290"/>
            <a:ext cx="4162421" cy="3324759"/>
            <a:chOff x="0" y="0"/>
            <a:chExt cx="5549894" cy="4433012"/>
          </a:xfrm>
        </p:grpSpPr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7"/>
            <a:srcRect l="8216" r="8216"/>
            <a:stretch>
              <a:fillRect/>
            </a:stretch>
          </p:blipFill>
          <p:spPr>
            <a:xfrm>
              <a:off x="0" y="0"/>
              <a:ext cx="5549894" cy="4433012"/>
            </a:xfrm>
            <a:prstGeom prst="rect">
              <a:avLst/>
            </a:prstGeom>
          </p:spPr>
        </p:pic>
      </p:grpSp>
      <p:sp>
        <p:nvSpPr>
          <p:cNvPr id="41" name="TextBox 41"/>
          <p:cNvSpPr txBox="1"/>
          <p:nvPr/>
        </p:nvSpPr>
        <p:spPr>
          <a:xfrm>
            <a:off x="5443999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000000"/>
                </a:solidFill>
                <a:latin typeface="Open Sans"/>
              </a:rPr>
              <a:t>Proprietary to ColdChase Inc.</a:t>
            </a: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9304902"/>
            <a:ext cx="2250356" cy="504160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/>
          <a:srcRect l="2623"/>
          <a:stretch>
            <a:fillRect/>
          </a:stretch>
        </p:blipFill>
        <p:spPr>
          <a:xfrm>
            <a:off x="17146257" y="786176"/>
            <a:ext cx="472323" cy="4850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6413004"/>
            <a:ext cx="18288000" cy="2755879"/>
            <a:chOff x="0" y="0"/>
            <a:chExt cx="24772190" cy="367450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8016" b="12242"/>
            <a:stretch>
              <a:fillRect/>
            </a:stretch>
          </p:blipFill>
          <p:spPr>
            <a:xfrm>
              <a:off x="0" y="0"/>
              <a:ext cx="24772190" cy="3674505"/>
            </a:xfrm>
            <a:prstGeom prst="rect">
              <a:avLst/>
            </a:prstGeom>
          </p:spPr>
        </p:pic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1140" y="955576"/>
            <a:ext cx="7220976" cy="161775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73736" y="5236942"/>
            <a:ext cx="2939975" cy="2964194"/>
            <a:chOff x="0" y="0"/>
            <a:chExt cx="780693" cy="7871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80693" cy="787124"/>
            </a:xfrm>
            <a:custGeom>
              <a:avLst/>
              <a:gdLst/>
              <a:ahLst/>
              <a:cxnLst/>
              <a:rect l="l" t="t" r="r" b="b"/>
              <a:pathLst>
                <a:path w="780693" h="787124">
                  <a:moveTo>
                    <a:pt x="0" y="0"/>
                  </a:moveTo>
                  <a:lnTo>
                    <a:pt x="780693" y="0"/>
                  </a:lnTo>
                  <a:lnTo>
                    <a:pt x="780693" y="787124"/>
                  </a:lnTo>
                  <a:lnTo>
                    <a:pt x="0" y="787124"/>
                  </a:ln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22141" y="5143500"/>
            <a:ext cx="2939975" cy="2964194"/>
            <a:chOff x="0" y="0"/>
            <a:chExt cx="780693" cy="7871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80693" cy="787124"/>
            </a:xfrm>
            <a:custGeom>
              <a:avLst/>
              <a:gdLst/>
              <a:ahLst/>
              <a:cxnLst/>
              <a:rect l="l" t="t" r="r" b="b"/>
              <a:pathLst>
                <a:path w="780693" h="787124">
                  <a:moveTo>
                    <a:pt x="0" y="0"/>
                  </a:moveTo>
                  <a:lnTo>
                    <a:pt x="780693" y="0"/>
                  </a:lnTo>
                  <a:lnTo>
                    <a:pt x="780693" y="787124"/>
                  </a:lnTo>
                  <a:lnTo>
                    <a:pt x="0" y="787124"/>
                  </a:ln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76541" y="5124450"/>
            <a:ext cx="2939975" cy="2964194"/>
            <a:chOff x="0" y="0"/>
            <a:chExt cx="780693" cy="78712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80693" cy="787124"/>
            </a:xfrm>
            <a:custGeom>
              <a:avLst/>
              <a:gdLst/>
              <a:ahLst/>
              <a:cxnLst/>
              <a:rect l="l" t="t" r="r" b="b"/>
              <a:pathLst>
                <a:path w="780693" h="787124">
                  <a:moveTo>
                    <a:pt x="0" y="0"/>
                  </a:moveTo>
                  <a:lnTo>
                    <a:pt x="780693" y="0"/>
                  </a:lnTo>
                  <a:lnTo>
                    <a:pt x="780693" y="787124"/>
                  </a:lnTo>
                  <a:lnTo>
                    <a:pt x="0" y="787124"/>
                  </a:ln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343901" y="5143500"/>
            <a:ext cx="2939975" cy="2964194"/>
            <a:chOff x="0" y="0"/>
            <a:chExt cx="780693" cy="7871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80693" cy="787124"/>
            </a:xfrm>
            <a:custGeom>
              <a:avLst/>
              <a:gdLst/>
              <a:ahLst/>
              <a:cxnLst/>
              <a:rect l="l" t="t" r="r" b="b"/>
              <a:pathLst>
                <a:path w="780693" h="787124">
                  <a:moveTo>
                    <a:pt x="0" y="0"/>
                  </a:moveTo>
                  <a:lnTo>
                    <a:pt x="780693" y="0"/>
                  </a:lnTo>
                  <a:lnTo>
                    <a:pt x="780693" y="787124"/>
                  </a:lnTo>
                  <a:lnTo>
                    <a:pt x="0" y="787124"/>
                  </a:lnTo>
                  <a:close/>
                </a:path>
              </a:pathLst>
            </a:custGeom>
            <a:solidFill>
              <a:srgbClr val="FFFFF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16535" y="5430878"/>
            <a:ext cx="2474299" cy="2538223"/>
            <a:chOff x="0" y="0"/>
            <a:chExt cx="657036" cy="67401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57036" cy="674010"/>
            </a:xfrm>
            <a:custGeom>
              <a:avLst/>
              <a:gdLst/>
              <a:ahLst/>
              <a:cxnLst/>
              <a:rect l="l" t="t" r="r" b="b"/>
              <a:pathLst>
                <a:path w="657036" h="674010">
                  <a:moveTo>
                    <a:pt x="0" y="0"/>
                  </a:moveTo>
                  <a:lnTo>
                    <a:pt x="657036" y="0"/>
                  </a:lnTo>
                  <a:lnTo>
                    <a:pt x="657036" y="674010"/>
                  </a:lnTo>
                  <a:lnTo>
                    <a:pt x="0" y="674010"/>
                  </a:lnTo>
                  <a:close/>
                </a:path>
              </a:pathLst>
            </a:custGeom>
            <a:solidFill>
              <a:srgbClr val="E5F1F9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964940" y="5337436"/>
            <a:ext cx="2474299" cy="2538223"/>
            <a:chOff x="0" y="0"/>
            <a:chExt cx="657036" cy="67401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57036" cy="674010"/>
            </a:xfrm>
            <a:custGeom>
              <a:avLst/>
              <a:gdLst/>
              <a:ahLst/>
              <a:cxnLst/>
              <a:rect l="l" t="t" r="r" b="b"/>
              <a:pathLst>
                <a:path w="657036" h="674010">
                  <a:moveTo>
                    <a:pt x="0" y="0"/>
                  </a:moveTo>
                  <a:lnTo>
                    <a:pt x="657036" y="0"/>
                  </a:lnTo>
                  <a:lnTo>
                    <a:pt x="657036" y="674010"/>
                  </a:lnTo>
                  <a:lnTo>
                    <a:pt x="0" y="674010"/>
                  </a:lnTo>
                  <a:close/>
                </a:path>
              </a:pathLst>
            </a:custGeom>
            <a:solidFill>
              <a:srgbClr val="E5F1F9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0019339" y="5318386"/>
            <a:ext cx="2474299" cy="2538223"/>
            <a:chOff x="0" y="0"/>
            <a:chExt cx="657036" cy="67401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57036" cy="674010"/>
            </a:xfrm>
            <a:custGeom>
              <a:avLst/>
              <a:gdLst/>
              <a:ahLst/>
              <a:cxnLst/>
              <a:rect l="l" t="t" r="r" b="b"/>
              <a:pathLst>
                <a:path w="657036" h="674010">
                  <a:moveTo>
                    <a:pt x="0" y="0"/>
                  </a:moveTo>
                  <a:lnTo>
                    <a:pt x="657036" y="0"/>
                  </a:lnTo>
                  <a:lnTo>
                    <a:pt x="657036" y="674010"/>
                  </a:lnTo>
                  <a:lnTo>
                    <a:pt x="0" y="674010"/>
                  </a:lnTo>
                  <a:close/>
                </a:path>
              </a:pathLst>
            </a:custGeom>
            <a:solidFill>
              <a:srgbClr val="E5F1F9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586699" y="5337436"/>
            <a:ext cx="2474299" cy="2538223"/>
            <a:chOff x="0" y="0"/>
            <a:chExt cx="657036" cy="67401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57036" cy="674010"/>
            </a:xfrm>
            <a:custGeom>
              <a:avLst/>
              <a:gdLst/>
              <a:ahLst/>
              <a:cxnLst/>
              <a:rect l="l" t="t" r="r" b="b"/>
              <a:pathLst>
                <a:path w="657036" h="674010">
                  <a:moveTo>
                    <a:pt x="0" y="0"/>
                  </a:moveTo>
                  <a:lnTo>
                    <a:pt x="657036" y="0"/>
                  </a:lnTo>
                  <a:lnTo>
                    <a:pt x="657036" y="674010"/>
                  </a:lnTo>
                  <a:lnTo>
                    <a:pt x="0" y="674010"/>
                  </a:lnTo>
                  <a:close/>
                </a:path>
              </a:pathLst>
            </a:custGeom>
            <a:solidFill>
              <a:srgbClr val="E5F1F9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2"/>
                </a:lnSpc>
              </a:pPr>
              <a:endParaRPr/>
            </a:p>
          </p:txBody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37771" y="6585295"/>
            <a:ext cx="1011906" cy="1011906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50341" y="6625597"/>
            <a:ext cx="1103496" cy="1103496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116815" y="6413004"/>
            <a:ext cx="1219260" cy="121926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32454" y="6483901"/>
            <a:ext cx="1148363" cy="114836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9445108"/>
            <a:ext cx="2250356" cy="504160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63205" y="4662455"/>
            <a:ext cx="1181145" cy="455509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683426" y="4662455"/>
            <a:ext cx="1079779" cy="461995"/>
          </a:xfrm>
          <a:prstGeom prst="rect">
            <a:avLst/>
          </a:prstGeom>
        </p:spPr>
      </p:pic>
      <p:sp>
        <p:nvSpPr>
          <p:cNvPr id="36" name="TextBox 36"/>
          <p:cNvSpPr txBox="1"/>
          <p:nvPr/>
        </p:nvSpPr>
        <p:spPr>
          <a:xfrm>
            <a:off x="8372564" y="1458384"/>
            <a:ext cx="6096546" cy="688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0"/>
              </a:lnSpc>
            </a:pPr>
            <a:r>
              <a:rPr lang="en-US" sz="4300" spc="25">
                <a:solidFill>
                  <a:srgbClr val="000000"/>
                </a:solidFill>
                <a:latin typeface="Open Sans Extra Bold"/>
              </a:rPr>
              <a:t> PRODUCTS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121691" y="5769686"/>
            <a:ext cx="3086100" cy="543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2"/>
              </a:lnSpc>
            </a:pPr>
            <a:r>
              <a:rPr lang="en-US" sz="1800" spc="45">
                <a:solidFill>
                  <a:srgbClr val="091D3B"/>
                </a:solidFill>
                <a:latin typeface="Open Sans Light Bold"/>
              </a:rPr>
              <a:t>COLDCHASE</a:t>
            </a:r>
          </a:p>
          <a:p>
            <a:pPr>
              <a:lnSpc>
                <a:spcPts val="2232"/>
              </a:lnSpc>
            </a:pPr>
            <a:r>
              <a:rPr lang="en-US" sz="1800" spc="45">
                <a:solidFill>
                  <a:srgbClr val="091D3B"/>
                </a:solidFill>
                <a:latin typeface="Open Sans Light Bold"/>
              </a:rPr>
              <a:t>MULTI-SENSORS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6425243" y="5612523"/>
            <a:ext cx="2061087" cy="81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2"/>
              </a:lnSpc>
            </a:pPr>
            <a:r>
              <a:rPr lang="en-US" sz="1800" spc="45">
                <a:solidFill>
                  <a:srgbClr val="091D3B"/>
                </a:solidFill>
                <a:latin typeface="Open Sans Light Bold"/>
              </a:rPr>
              <a:t>WAREHOUSE</a:t>
            </a:r>
          </a:p>
          <a:p>
            <a:pPr>
              <a:lnSpc>
                <a:spcPts val="2232"/>
              </a:lnSpc>
            </a:pPr>
            <a:r>
              <a:rPr lang="en-US" sz="1800" spc="45">
                <a:solidFill>
                  <a:srgbClr val="091D3B"/>
                </a:solidFill>
                <a:latin typeface="Open Sans Light Bold"/>
              </a:rPr>
              <a:t>MONITORING </a:t>
            </a:r>
          </a:p>
          <a:p>
            <a:pPr>
              <a:lnSpc>
                <a:spcPts val="2232"/>
              </a:lnSpc>
            </a:pPr>
            <a:r>
              <a:rPr lang="en-US" sz="1800" spc="45">
                <a:solidFill>
                  <a:srgbClr val="091D3B"/>
                </a:solidFill>
                <a:latin typeface="Open Sans Light Bold"/>
              </a:rPr>
              <a:t>NETWORKS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37767" y="5631573"/>
            <a:ext cx="3086100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 spc="10">
                <a:solidFill>
                  <a:srgbClr val="091D3B"/>
                </a:solidFill>
                <a:latin typeface="Open Sans Light Bold"/>
              </a:rPr>
              <a:t>CLOUD WEB UI &amp; </a:t>
            </a:r>
          </a:p>
          <a:p>
            <a:pPr>
              <a:lnSpc>
                <a:spcPts val="2340"/>
              </a:lnSpc>
            </a:pPr>
            <a:r>
              <a:rPr lang="en-US" sz="1800" spc="10">
                <a:solidFill>
                  <a:srgbClr val="091D3B"/>
                </a:solidFill>
                <a:latin typeface="Open Sans Light Bold"/>
              </a:rPr>
              <a:t>API SOFTWARE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880468" y="5602998"/>
            <a:ext cx="3086100" cy="57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0"/>
              </a:lnSpc>
            </a:pPr>
            <a:r>
              <a:rPr lang="en-US" sz="1800" spc="10">
                <a:solidFill>
                  <a:srgbClr val="091D3B"/>
                </a:solidFill>
                <a:latin typeface="Open Sans Light Bold"/>
              </a:rPr>
              <a:t>MOBILE </a:t>
            </a:r>
          </a:p>
          <a:p>
            <a:pPr>
              <a:lnSpc>
                <a:spcPts val="2340"/>
              </a:lnSpc>
            </a:pPr>
            <a:r>
              <a:rPr lang="en-US" sz="1800" spc="10">
                <a:solidFill>
                  <a:srgbClr val="091D3B"/>
                </a:solidFill>
                <a:latin typeface="Open Sans Light Bold"/>
              </a:rPr>
              <a:t>APPLICATIONS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57344" y="3531897"/>
            <a:ext cx="4134658" cy="101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1982" spc="39">
                <a:solidFill>
                  <a:srgbClr val="20252F"/>
                </a:solidFill>
                <a:latin typeface="Open Sauce"/>
              </a:rPr>
              <a:t>Monitor real-time</a:t>
            </a:r>
          </a:p>
          <a:p>
            <a:pPr algn="ctr">
              <a:lnSpc>
                <a:spcPts val="2774"/>
              </a:lnSpc>
            </a:pPr>
            <a:r>
              <a:rPr lang="en-US" sz="1982" spc="39">
                <a:solidFill>
                  <a:srgbClr val="20252F"/>
                </a:solidFill>
                <a:latin typeface="Open Sauce"/>
              </a:rPr>
              <a:t> environmental conditions</a:t>
            </a:r>
          </a:p>
          <a:p>
            <a:pPr algn="ctr">
              <a:lnSpc>
                <a:spcPts val="2774"/>
              </a:lnSpc>
            </a:pPr>
            <a:r>
              <a:rPr lang="en-US" sz="1982" spc="39">
                <a:solidFill>
                  <a:srgbClr val="20252F"/>
                </a:solidFill>
                <a:latin typeface="Open Sauce"/>
              </a:rPr>
              <a:t> and asset location data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4989116" y="3594100"/>
            <a:ext cx="4173934" cy="10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1999" spc="39">
                <a:solidFill>
                  <a:srgbClr val="20252F"/>
                </a:solidFill>
                <a:latin typeface="Open Sauce"/>
              </a:rPr>
              <a:t>Automate </a:t>
            </a:r>
          </a:p>
          <a:p>
            <a:pPr algn="ctr">
              <a:lnSpc>
                <a:spcPts val="2799"/>
              </a:lnSpc>
            </a:pPr>
            <a:r>
              <a:rPr lang="en-US" sz="1999" spc="39">
                <a:solidFill>
                  <a:srgbClr val="20252F"/>
                </a:solidFill>
                <a:latin typeface="Open Sauce"/>
              </a:rPr>
              <a:t>warehouse monitoring with</a:t>
            </a:r>
          </a:p>
          <a:p>
            <a:pPr algn="ctr">
              <a:lnSpc>
                <a:spcPts val="2800"/>
              </a:lnSpc>
            </a:pPr>
            <a:r>
              <a:rPr lang="en-US" sz="2000" spc="40">
                <a:solidFill>
                  <a:srgbClr val="20252F"/>
                </a:solidFill>
                <a:latin typeface="Open Sauce"/>
              </a:rPr>
              <a:t>secure cloud system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090983" y="3493209"/>
            <a:ext cx="4173934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40">
                <a:solidFill>
                  <a:srgbClr val="20252F"/>
                </a:solidFill>
                <a:latin typeface="Open Sauce"/>
              </a:rPr>
              <a:t>Set parameter limits, send and receive real-time live alerts, plan routes with geo-fence, and analyze data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580970" y="3455965"/>
            <a:ext cx="4173934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40">
                <a:solidFill>
                  <a:srgbClr val="20252F"/>
                </a:solidFill>
                <a:latin typeface="Open Sauce"/>
              </a:rPr>
              <a:t>Timely respond to excursions by monitoring live data with our mobile applications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443999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  <p:pic>
        <p:nvPicPr>
          <p:cNvPr id="47" name="Picture 27">
            <a:extLst>
              <a:ext uri="{FF2B5EF4-FFF2-40B4-BE49-F238E27FC236}">
                <a16:creationId xmlns:a16="http://schemas.microsoft.com/office/drawing/2014/main" id="{B2877128-D1B4-2D98-5FF2-41C2948AAF6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623"/>
          <a:stretch>
            <a:fillRect/>
          </a:stretch>
        </p:blipFill>
        <p:spPr>
          <a:xfrm>
            <a:off x="17146257" y="786176"/>
            <a:ext cx="472323" cy="48504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3">
            <a:extLst>
              <a:ext uri="{FF2B5EF4-FFF2-40B4-BE49-F238E27FC236}">
                <a16:creationId xmlns:a16="http://schemas.microsoft.com/office/drawing/2014/main" id="{36F665E7-0B3F-1D69-1B03-489DFBEB36E5}"/>
              </a:ext>
            </a:extLst>
          </p:cNvPr>
          <p:cNvGrpSpPr/>
          <p:nvPr/>
        </p:nvGrpSpPr>
        <p:grpSpPr>
          <a:xfrm>
            <a:off x="-1" y="-321307"/>
            <a:ext cx="18273205" cy="3772518"/>
            <a:chOff x="0" y="0"/>
            <a:chExt cx="5546691" cy="1118847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5FBB3004-14A1-794A-4524-26EA322AC988}"/>
                </a:ext>
              </a:extLst>
            </p:cNvPr>
            <p:cNvSpPr/>
            <p:nvPr/>
          </p:nvSpPr>
          <p:spPr>
            <a:xfrm>
              <a:off x="0" y="0"/>
              <a:ext cx="5546691" cy="1118847"/>
            </a:xfrm>
            <a:custGeom>
              <a:avLst/>
              <a:gdLst/>
              <a:ahLst/>
              <a:cxnLst/>
              <a:rect l="l" t="t" r="r" b="b"/>
              <a:pathLst>
                <a:path w="5546691" h="1118847">
                  <a:moveTo>
                    <a:pt x="0" y="0"/>
                  </a:moveTo>
                  <a:lnTo>
                    <a:pt x="5546691" y="0"/>
                  </a:lnTo>
                  <a:lnTo>
                    <a:pt x="5546691" y="1118847"/>
                  </a:lnTo>
                  <a:lnTo>
                    <a:pt x="0" y="1118847"/>
                  </a:lnTo>
                  <a:close/>
                </a:path>
              </a:pathLst>
            </a:custGeom>
            <a:solidFill>
              <a:srgbClr val="E5F1F9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1143344"/>
            <a:ext cx="1423225" cy="1434949"/>
            <a:chOff x="0" y="0"/>
            <a:chExt cx="1897633" cy="1913266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897633" cy="1913266"/>
              <a:chOff x="0" y="0"/>
              <a:chExt cx="780693" cy="78712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780693" cy="787124"/>
              </a:xfrm>
              <a:custGeom>
                <a:avLst/>
                <a:gdLst/>
                <a:ahLst/>
                <a:cxnLst/>
                <a:rect l="l" t="t" r="r" b="b"/>
                <a:pathLst>
                  <a:path w="780693" h="787124">
                    <a:moveTo>
                      <a:pt x="0" y="0"/>
                    </a:moveTo>
                    <a:lnTo>
                      <a:pt x="780693" y="0"/>
                    </a:lnTo>
                    <a:lnTo>
                      <a:pt x="780693" y="787124"/>
                    </a:lnTo>
                    <a:lnTo>
                      <a:pt x="0" y="787124"/>
                    </a:lnTo>
                    <a:close/>
                  </a:path>
                </a:pathLst>
              </a:custGeom>
              <a:solidFill>
                <a:srgbClr val="091D3B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4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6717" y="125177"/>
              <a:ext cx="1597059" cy="1638319"/>
              <a:chOff x="0" y="0"/>
              <a:chExt cx="657036" cy="6740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57036" cy="674010"/>
              </a:xfrm>
              <a:custGeom>
                <a:avLst/>
                <a:gdLst/>
                <a:ahLst/>
                <a:cxnLst/>
                <a:rect l="l" t="t" r="r" b="b"/>
                <a:pathLst>
                  <a:path w="657036" h="674010">
                    <a:moveTo>
                      <a:pt x="0" y="0"/>
                    </a:moveTo>
                    <a:lnTo>
                      <a:pt x="657036" y="0"/>
                    </a:lnTo>
                    <a:lnTo>
                      <a:pt x="657036" y="674010"/>
                    </a:lnTo>
                    <a:lnTo>
                      <a:pt x="0" y="674010"/>
                    </a:lnTo>
                    <a:close/>
                  </a:path>
                </a:pathLst>
              </a:custGeom>
              <a:solidFill>
                <a:srgbClr val="FFFFFE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40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583591" y="355008"/>
              <a:ext cx="878565" cy="7072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80"/>
                </a:lnSpc>
              </a:pPr>
              <a:r>
                <a:rPr lang="en-US" sz="871" spc="21">
                  <a:solidFill>
                    <a:srgbClr val="091D3B"/>
                  </a:solidFill>
                  <a:latin typeface="Open Sans Light Bold"/>
                </a:rPr>
                <a:t>SHIPMENT </a:t>
              </a:r>
            </a:p>
            <a:p>
              <a:pPr>
                <a:lnSpc>
                  <a:spcPts val="1080"/>
                </a:lnSpc>
              </a:pPr>
              <a:r>
                <a:rPr lang="en-US" sz="871" spc="21">
                  <a:solidFill>
                    <a:srgbClr val="091D3B"/>
                  </a:solidFill>
                  <a:latin typeface="Open Sans Light Bold"/>
                </a:rPr>
                <a:t>Tracking </a:t>
              </a:r>
            </a:p>
            <a:p>
              <a:pPr>
                <a:lnSpc>
                  <a:spcPts val="1080"/>
                </a:lnSpc>
              </a:pPr>
              <a:r>
                <a:rPr lang="en-US" sz="871" spc="21">
                  <a:solidFill>
                    <a:srgbClr val="091D3B"/>
                  </a:solidFill>
                  <a:latin typeface="Open Sans Light Bold"/>
                </a:rPr>
                <a:t>Sensors</a:t>
              </a:r>
            </a:p>
            <a:p>
              <a:pPr>
                <a:lnSpc>
                  <a:spcPts val="1080"/>
                </a:lnSpc>
              </a:pPr>
              <a:endParaRPr lang="en-US" sz="871" spc="21">
                <a:solidFill>
                  <a:srgbClr val="091D3B"/>
                </a:solidFill>
                <a:latin typeface="Open Sans Light Bold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622245" y="956633"/>
              <a:ext cx="653144" cy="653144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" y="9304902"/>
            <a:ext cx="2250356" cy="504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05981" y="3699288"/>
            <a:ext cx="4525681" cy="297720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97142" y="4082376"/>
            <a:ext cx="4483962" cy="314649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662254" y="3803636"/>
            <a:ext cx="2963492" cy="3262009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726062" y="446599"/>
            <a:ext cx="6805173" cy="213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50"/>
              </a:lnSpc>
            </a:pPr>
            <a:endParaRPr dirty="0"/>
          </a:p>
          <a:p>
            <a:pPr>
              <a:lnSpc>
                <a:spcPts val="4940"/>
              </a:lnSpc>
            </a:pPr>
            <a:r>
              <a:rPr lang="en-US" sz="3800" spc="22" dirty="0">
                <a:solidFill>
                  <a:srgbClr val="000000"/>
                </a:solidFill>
                <a:latin typeface="Open Sans Extra Bold"/>
              </a:rPr>
              <a:t>END-TO-END </a:t>
            </a:r>
          </a:p>
          <a:p>
            <a:pPr>
              <a:lnSpc>
                <a:spcPts val="4940"/>
              </a:lnSpc>
            </a:pPr>
            <a:r>
              <a:rPr lang="en-US" sz="3800" spc="22" dirty="0">
                <a:solidFill>
                  <a:srgbClr val="000000"/>
                </a:solidFill>
                <a:latin typeface="Open Sans Extra Bold"/>
              </a:rPr>
              <a:t>TRACKING TECHNOLOGY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6747" y="2560915"/>
            <a:ext cx="7954656" cy="36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2"/>
              </a:lnSpc>
              <a:spcBef>
                <a:spcPct val="0"/>
              </a:spcBef>
            </a:pPr>
            <a:endParaRPr/>
          </a:p>
        </p:txBody>
      </p:sp>
      <p:sp>
        <p:nvSpPr>
          <p:cNvPr id="19" name="TextBox 19"/>
          <p:cNvSpPr txBox="1"/>
          <p:nvPr/>
        </p:nvSpPr>
        <p:spPr>
          <a:xfrm>
            <a:off x="2726062" y="2706672"/>
            <a:ext cx="10003866" cy="744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2"/>
              </a:lnSpc>
            </a:pPr>
            <a:r>
              <a:rPr lang="en-US" sz="2187">
                <a:solidFill>
                  <a:srgbClr val="000000"/>
                </a:solidFill>
                <a:latin typeface="Open Sans"/>
              </a:rPr>
              <a:t>Global environmental monitoring and asset tracking network you can trust</a:t>
            </a:r>
          </a:p>
          <a:p>
            <a:pPr>
              <a:lnSpc>
                <a:spcPts val="3062"/>
              </a:lnSpc>
              <a:spcBef>
                <a:spcPct val="0"/>
              </a:spcBef>
            </a:pPr>
            <a:endParaRPr lang="en-US" sz="2187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443999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344190" y="7088513"/>
            <a:ext cx="1761723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8">
                <a:solidFill>
                  <a:srgbClr val="000000"/>
                </a:solidFill>
                <a:latin typeface="Open Sans Bold"/>
              </a:rPr>
              <a:t>TRACK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194280" y="7116208"/>
            <a:ext cx="211709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8">
                <a:solidFill>
                  <a:srgbClr val="000000"/>
                </a:solidFill>
                <a:latin typeface="Open Sans Bold"/>
              </a:rPr>
              <a:t>CONNECT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120561" y="7103746"/>
            <a:ext cx="346376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00"/>
              </a:lnSpc>
            </a:pPr>
            <a:r>
              <a:rPr lang="en-US" sz="3000" spc="18">
                <a:solidFill>
                  <a:srgbClr val="000000"/>
                </a:solidFill>
                <a:latin typeface="Open Sans Bold"/>
              </a:rPr>
              <a:t>ANALYZE &amp; ACT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692687" y="7669538"/>
            <a:ext cx="4680959" cy="10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1982" spc="39" dirty="0">
                <a:solidFill>
                  <a:srgbClr val="20252F"/>
                </a:solidFill>
                <a:latin typeface="Open Sauce"/>
              </a:rPr>
              <a:t>Place our reusable sensors</a:t>
            </a:r>
          </a:p>
          <a:p>
            <a:pPr algn="ctr">
              <a:lnSpc>
                <a:spcPts val="2774"/>
              </a:lnSpc>
            </a:pPr>
            <a:r>
              <a:rPr lang="en-US" sz="1982" spc="39" dirty="0">
                <a:solidFill>
                  <a:srgbClr val="20252F"/>
                </a:solidFill>
                <a:latin typeface="Open Sauce"/>
              </a:rPr>
              <a:t> to monitor packages, shipments, assets and storage facilities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223598" y="7763908"/>
            <a:ext cx="4134658" cy="212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1982" spc="39" dirty="0">
                <a:solidFill>
                  <a:srgbClr val="20252F"/>
                </a:solidFill>
                <a:latin typeface="Open Sauce"/>
              </a:rPr>
              <a:t>Connect sensors to the </a:t>
            </a:r>
            <a:r>
              <a:rPr lang="en-US" sz="1982" spc="39" dirty="0" err="1">
                <a:solidFill>
                  <a:srgbClr val="20252F"/>
                </a:solidFill>
                <a:latin typeface="Open Sauce"/>
              </a:rPr>
              <a:t>ColdChase</a:t>
            </a:r>
            <a:r>
              <a:rPr lang="en-US" sz="1982" spc="39" dirty="0">
                <a:solidFill>
                  <a:srgbClr val="20252F"/>
                </a:solidFill>
                <a:latin typeface="Open Sauce"/>
              </a:rPr>
              <a:t>™ cloud system via BLE or cellular connection for </a:t>
            </a:r>
            <a:r>
              <a:rPr lang="en-US" sz="1982" spc="39" dirty="0">
                <a:solidFill>
                  <a:srgbClr val="2025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real-time</a:t>
            </a:r>
            <a:r>
              <a:rPr lang="en-US" sz="1982" spc="39" dirty="0">
                <a:solidFill>
                  <a:srgbClr val="20252F"/>
                </a:solidFill>
                <a:latin typeface="Open Sauce"/>
              </a:rPr>
              <a:t>, live data</a:t>
            </a:r>
          </a:p>
          <a:p>
            <a:pPr algn="ctr">
              <a:lnSpc>
                <a:spcPts val="2774"/>
              </a:lnSpc>
            </a:pPr>
            <a:endParaRPr lang="en-US" sz="1982" spc="39" dirty="0">
              <a:solidFill>
                <a:srgbClr val="20252F"/>
              </a:solidFill>
              <a:latin typeface="Open Sauce"/>
            </a:endParaRPr>
          </a:p>
          <a:p>
            <a:pPr algn="ctr">
              <a:lnSpc>
                <a:spcPts val="2774"/>
              </a:lnSpc>
            </a:pPr>
            <a:endParaRPr lang="en-US" sz="1982" spc="39" dirty="0">
              <a:solidFill>
                <a:srgbClr val="20252F"/>
              </a:solidFill>
              <a:latin typeface="Open Sauc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597004" y="7817143"/>
            <a:ext cx="4134658" cy="170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4"/>
              </a:lnSpc>
            </a:pPr>
            <a:r>
              <a:rPr lang="en-US" sz="1982" spc="39" dirty="0">
                <a:solidFill>
                  <a:srgbClr val="20252F"/>
                </a:solidFill>
                <a:latin typeface="Open Sauce"/>
              </a:rPr>
              <a:t>Access actionable insight on the analytics dashboard and mobile Viewer App</a:t>
            </a:r>
          </a:p>
          <a:p>
            <a:pPr algn="ctr">
              <a:lnSpc>
                <a:spcPts val="2774"/>
              </a:lnSpc>
            </a:pPr>
            <a:endParaRPr lang="en-US" sz="1982" spc="39" dirty="0">
              <a:solidFill>
                <a:srgbClr val="20252F"/>
              </a:solidFill>
              <a:latin typeface="Open Sauce"/>
            </a:endParaRPr>
          </a:p>
          <a:p>
            <a:pPr algn="ctr">
              <a:lnSpc>
                <a:spcPts val="2774"/>
              </a:lnSpc>
            </a:pPr>
            <a:endParaRPr lang="en-US" sz="1982" spc="39" dirty="0">
              <a:solidFill>
                <a:srgbClr val="20252F"/>
              </a:solidFill>
              <a:latin typeface="Open Sauce"/>
            </a:endParaRPr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7"/>
          <a:srcRect l="2623"/>
          <a:stretch>
            <a:fillRect/>
          </a:stretch>
        </p:blipFill>
        <p:spPr>
          <a:xfrm>
            <a:off x="17146257" y="786176"/>
            <a:ext cx="472323" cy="4850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3">
            <a:extLst>
              <a:ext uri="{FF2B5EF4-FFF2-40B4-BE49-F238E27FC236}">
                <a16:creationId xmlns:a16="http://schemas.microsoft.com/office/drawing/2014/main" id="{CF62B4C9-3AD8-7B80-8DCC-ACB1E09E87C7}"/>
              </a:ext>
            </a:extLst>
          </p:cNvPr>
          <p:cNvGrpSpPr/>
          <p:nvPr/>
        </p:nvGrpSpPr>
        <p:grpSpPr>
          <a:xfrm>
            <a:off x="-1" y="-321307"/>
            <a:ext cx="18273205" cy="3772518"/>
            <a:chOff x="0" y="0"/>
            <a:chExt cx="5546691" cy="1118847"/>
          </a:xfrm>
        </p:grpSpPr>
        <p:sp>
          <p:nvSpPr>
            <p:cNvPr id="42" name="Freeform 4">
              <a:extLst>
                <a:ext uri="{FF2B5EF4-FFF2-40B4-BE49-F238E27FC236}">
                  <a16:creationId xmlns:a16="http://schemas.microsoft.com/office/drawing/2014/main" id="{B981B72B-BE2A-A334-C919-D5D732AC2AE6}"/>
                </a:ext>
              </a:extLst>
            </p:cNvPr>
            <p:cNvSpPr/>
            <p:nvPr/>
          </p:nvSpPr>
          <p:spPr>
            <a:xfrm>
              <a:off x="0" y="0"/>
              <a:ext cx="5546691" cy="1118847"/>
            </a:xfrm>
            <a:custGeom>
              <a:avLst/>
              <a:gdLst/>
              <a:ahLst/>
              <a:cxnLst/>
              <a:rect l="l" t="t" r="r" b="b"/>
              <a:pathLst>
                <a:path w="5546691" h="1118847">
                  <a:moveTo>
                    <a:pt x="0" y="0"/>
                  </a:moveTo>
                  <a:lnTo>
                    <a:pt x="5546691" y="0"/>
                  </a:lnTo>
                  <a:lnTo>
                    <a:pt x="5546691" y="1118847"/>
                  </a:lnTo>
                  <a:lnTo>
                    <a:pt x="0" y="1118847"/>
                  </a:lnTo>
                  <a:close/>
                </a:path>
              </a:pathLst>
            </a:custGeom>
            <a:solidFill>
              <a:srgbClr val="E5F1F9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9304902"/>
            <a:ext cx="2250356" cy="50416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192537" y="1106716"/>
            <a:ext cx="1395671" cy="1407169"/>
            <a:chOff x="0" y="0"/>
            <a:chExt cx="1860895" cy="1876225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860895" cy="1876225"/>
              <a:chOff x="0" y="0"/>
              <a:chExt cx="780693" cy="787124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780693" cy="787124"/>
              </a:xfrm>
              <a:custGeom>
                <a:avLst/>
                <a:gdLst/>
                <a:ahLst/>
                <a:cxnLst/>
                <a:rect l="l" t="t" r="r" b="b"/>
                <a:pathLst>
                  <a:path w="780693" h="787124">
                    <a:moveTo>
                      <a:pt x="0" y="0"/>
                    </a:moveTo>
                    <a:lnTo>
                      <a:pt x="780693" y="0"/>
                    </a:lnTo>
                    <a:lnTo>
                      <a:pt x="780693" y="787124"/>
                    </a:lnTo>
                    <a:lnTo>
                      <a:pt x="0" y="787124"/>
                    </a:lnTo>
                    <a:close/>
                  </a:path>
                </a:pathLst>
              </a:custGeom>
              <a:solidFill>
                <a:srgbClr val="091D3B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22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53682" y="122754"/>
              <a:ext cx="1566140" cy="1606601"/>
              <a:chOff x="0" y="0"/>
              <a:chExt cx="657036" cy="6740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57036" cy="674010"/>
              </a:xfrm>
              <a:custGeom>
                <a:avLst/>
                <a:gdLst/>
                <a:ahLst/>
                <a:cxnLst/>
                <a:rect l="l" t="t" r="r" b="b"/>
                <a:pathLst>
                  <a:path w="657036" h="674010">
                    <a:moveTo>
                      <a:pt x="0" y="0"/>
                    </a:moveTo>
                    <a:lnTo>
                      <a:pt x="657036" y="0"/>
                    </a:lnTo>
                    <a:lnTo>
                      <a:pt x="657036" y="674010"/>
                    </a:lnTo>
                    <a:lnTo>
                      <a:pt x="0" y="674010"/>
                    </a:lnTo>
                    <a:close/>
                  </a:path>
                </a:pathLst>
              </a:custGeom>
              <a:solidFill>
                <a:srgbClr val="FFFFFE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22"/>
                  </a:lnSpc>
                </a:pPr>
                <a:endParaRPr/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87516" y="908750"/>
              <a:ext cx="698472" cy="698472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445037" y="296874"/>
              <a:ext cx="1304591" cy="518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59"/>
                </a:lnSpc>
              </a:pPr>
              <a:r>
                <a:rPr lang="en-US" sz="854" spc="21">
                  <a:solidFill>
                    <a:srgbClr val="091D3B"/>
                  </a:solidFill>
                  <a:latin typeface="Open Sans Light Bold"/>
                </a:rPr>
                <a:t>WAREHOUSE</a:t>
              </a:r>
            </a:p>
            <a:p>
              <a:pPr>
                <a:lnSpc>
                  <a:spcPts val="1059"/>
                </a:lnSpc>
              </a:pPr>
              <a:r>
                <a:rPr lang="en-US" sz="854" spc="21">
                  <a:solidFill>
                    <a:srgbClr val="091D3B"/>
                  </a:solidFill>
                  <a:latin typeface="Open Sans Light Bold"/>
                </a:rPr>
                <a:t>MONITORING </a:t>
              </a:r>
            </a:p>
            <a:p>
              <a:pPr>
                <a:lnSpc>
                  <a:spcPts val="1059"/>
                </a:lnSpc>
              </a:pPr>
              <a:r>
                <a:rPr lang="en-US" sz="854" spc="21">
                  <a:solidFill>
                    <a:srgbClr val="091D3B"/>
                  </a:solidFill>
                  <a:latin typeface="Open Sans Light Bold"/>
                </a:rPr>
                <a:t>NETWORKS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833137" y="386836"/>
            <a:ext cx="6805173" cy="2131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50"/>
              </a:lnSpc>
            </a:pPr>
            <a:endParaRPr/>
          </a:p>
          <a:p>
            <a:pPr>
              <a:lnSpc>
                <a:spcPts val="4940"/>
              </a:lnSpc>
            </a:pPr>
            <a:r>
              <a:rPr lang="en-US" sz="3800" spc="22">
                <a:solidFill>
                  <a:srgbClr val="000000"/>
                </a:solidFill>
                <a:latin typeface="Open Sans Extra Bold"/>
              </a:rPr>
              <a:t>AUTOMATED WAREHOUSE MONITORING NETWORK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33137" y="2708785"/>
            <a:ext cx="7954656" cy="363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2"/>
              </a:lnSpc>
              <a:spcBef>
                <a:spcPct val="0"/>
              </a:spcBef>
            </a:pPr>
            <a:r>
              <a:rPr lang="en-US" sz="2187">
                <a:solidFill>
                  <a:srgbClr val="000000"/>
                </a:solidFill>
                <a:latin typeface="Open Sans"/>
              </a:rPr>
              <a:t>Monitor products in storage facilities wherever you 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15424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555792" y="1810300"/>
            <a:ext cx="10152293" cy="7448000"/>
            <a:chOff x="0" y="0"/>
            <a:chExt cx="13536391" cy="993066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7762" y="0"/>
              <a:ext cx="13478629" cy="8761109"/>
            </a:xfrm>
            <a:prstGeom prst="rect">
              <a:avLst/>
            </a:prstGeom>
          </p:spPr>
        </p:pic>
        <p:sp>
          <p:nvSpPr>
            <p:cNvPr id="19" name="TextBox 19"/>
            <p:cNvSpPr txBox="1"/>
            <p:nvPr/>
          </p:nvSpPr>
          <p:spPr>
            <a:xfrm>
              <a:off x="10587265" y="8311951"/>
              <a:ext cx="2699240" cy="1153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Encrypted data </a:t>
              </a:r>
            </a:p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21 CRF Part 11 </a:t>
              </a:r>
            </a:p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compliant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995314" y="8385354"/>
              <a:ext cx="2107092" cy="762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Uninterrupted</a:t>
              </a:r>
            </a:p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24/7 monitoring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57918" y="8385354"/>
              <a:ext cx="2691832" cy="7623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Improved workforce </a:t>
              </a:r>
            </a:p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productivity 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8034831" y="8311951"/>
              <a:ext cx="2699240" cy="11538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Real-time </a:t>
              </a:r>
            </a:p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actionable </a:t>
              </a:r>
            </a:p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insights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7695377"/>
              <a:ext cx="2699240" cy="424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1"/>
                </a:lnSpc>
              </a:pPr>
              <a:r>
                <a:rPr lang="en-US" sz="1965">
                  <a:solidFill>
                    <a:srgbClr val="00417D"/>
                  </a:solidFill>
                  <a:latin typeface="Roboto Bold"/>
                </a:rPr>
                <a:t>Automation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849750" y="7695377"/>
              <a:ext cx="2699240" cy="424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1"/>
                </a:lnSpc>
              </a:pPr>
              <a:r>
                <a:rPr lang="en-US" sz="1965">
                  <a:solidFill>
                    <a:srgbClr val="00417D"/>
                  </a:solidFill>
                  <a:latin typeface="Roboto Bold"/>
                </a:rPr>
                <a:t>Power Efficiency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0587265" y="7695377"/>
              <a:ext cx="2699240" cy="424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1"/>
                </a:lnSpc>
              </a:pPr>
              <a:r>
                <a:rPr lang="en-US" sz="1965">
                  <a:solidFill>
                    <a:srgbClr val="00417D"/>
                  </a:solidFill>
                  <a:latin typeface="Roboto Bold"/>
                </a:rPr>
                <a:t>Data Security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034831" y="7695377"/>
              <a:ext cx="2699240" cy="424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1"/>
                </a:lnSpc>
              </a:pPr>
              <a:r>
                <a:rPr lang="en-US" sz="1965">
                  <a:solidFill>
                    <a:srgbClr val="00417D"/>
                  </a:solidFill>
                  <a:latin typeface="Roboto Bold"/>
                </a:rPr>
                <a:t>Actionability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5471883" y="7695377"/>
              <a:ext cx="2699240" cy="424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1"/>
                </a:lnSpc>
              </a:pPr>
              <a:r>
                <a:rPr lang="en-US" sz="1965">
                  <a:solidFill>
                    <a:srgbClr val="00417D"/>
                  </a:solidFill>
                  <a:latin typeface="Roboto Bold"/>
                </a:rPr>
                <a:t>Data Sharing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5471883" y="8385354"/>
              <a:ext cx="2777278" cy="15453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User-friendly </a:t>
              </a:r>
            </a:p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analytics dashboard </a:t>
              </a:r>
            </a:p>
            <a:p>
              <a:pPr algn="ctr">
                <a:lnSpc>
                  <a:spcPts val="2427"/>
                </a:lnSpc>
              </a:pPr>
              <a:r>
                <a:rPr lang="en-US" sz="1733">
                  <a:solidFill>
                    <a:srgbClr val="000000"/>
                  </a:solidFill>
                  <a:latin typeface="Roboto"/>
                </a:rPr>
                <a:t>  </a:t>
              </a:r>
            </a:p>
            <a:p>
              <a:pPr algn="ctr">
                <a:lnSpc>
                  <a:spcPts val="2427"/>
                </a:lnSpc>
              </a:pPr>
              <a:endParaRPr lang="en-US" sz="1733">
                <a:solidFill>
                  <a:srgbClr val="000000"/>
                </a:solidFill>
                <a:latin typeface="Roboto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92537" y="4463740"/>
            <a:ext cx="6883088" cy="1579246"/>
            <a:chOff x="0" y="0"/>
            <a:chExt cx="9177450" cy="2105661"/>
          </a:xfrm>
        </p:grpSpPr>
        <p:sp>
          <p:nvSpPr>
            <p:cNvPr id="30" name="TextBox 30"/>
            <p:cNvSpPr txBox="1"/>
            <p:nvPr/>
          </p:nvSpPr>
          <p:spPr>
            <a:xfrm>
              <a:off x="0" y="655219"/>
              <a:ext cx="9177450" cy="1450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3"/>
                </a:lnSpc>
              </a:pPr>
              <a:r>
                <a:rPr lang="en-US" sz="2401">
                  <a:solidFill>
                    <a:srgbClr val="000000"/>
                  </a:solidFill>
                  <a:latin typeface="Open Sans"/>
                </a:rPr>
                <a:t>Eliminate Manual  Data Logging</a:t>
              </a:r>
            </a:p>
            <a:p>
              <a:pPr>
                <a:lnSpc>
                  <a:spcPts val="4803"/>
                </a:lnSpc>
              </a:pPr>
              <a:endParaRPr lang="en-US" sz="2401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9177450" cy="593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2"/>
                </a:lnSpc>
              </a:pPr>
              <a:r>
                <a:rPr lang="en-US" sz="2744">
                  <a:solidFill>
                    <a:srgbClr val="4270B7"/>
                  </a:solidFill>
                  <a:latin typeface="Open Sans Bold Bold"/>
                </a:rPr>
                <a:t>Benefit 1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92537" y="5781193"/>
            <a:ext cx="6883088" cy="1579246"/>
            <a:chOff x="0" y="0"/>
            <a:chExt cx="9177450" cy="2105661"/>
          </a:xfrm>
        </p:grpSpPr>
        <p:sp>
          <p:nvSpPr>
            <p:cNvPr id="33" name="TextBox 33"/>
            <p:cNvSpPr txBox="1"/>
            <p:nvPr/>
          </p:nvSpPr>
          <p:spPr>
            <a:xfrm>
              <a:off x="0" y="655219"/>
              <a:ext cx="9177450" cy="1450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3"/>
                </a:lnSpc>
              </a:pPr>
              <a:r>
                <a:rPr lang="en-US" sz="2401">
                  <a:solidFill>
                    <a:srgbClr val="000000"/>
                  </a:solidFill>
                  <a:latin typeface="Open Sans"/>
                </a:rPr>
                <a:t>Easy Integration &amp;  Connect-and-Forget</a:t>
              </a:r>
            </a:p>
            <a:p>
              <a:pPr>
                <a:lnSpc>
                  <a:spcPts val="4803"/>
                </a:lnSpc>
              </a:pPr>
              <a:endParaRPr lang="en-US" sz="2401">
                <a:solidFill>
                  <a:srgbClr val="000000"/>
                </a:solidFill>
                <a:latin typeface="Open San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9177450" cy="593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2"/>
                </a:lnSpc>
              </a:pPr>
              <a:r>
                <a:rPr lang="en-US" sz="2744">
                  <a:solidFill>
                    <a:srgbClr val="4270B7"/>
                  </a:solidFill>
                  <a:latin typeface="Open Sans Bold Bold"/>
                </a:rPr>
                <a:t>Benefit 2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92537" y="7183348"/>
            <a:ext cx="6883088" cy="981192"/>
            <a:chOff x="0" y="0"/>
            <a:chExt cx="9177450" cy="1308256"/>
          </a:xfrm>
        </p:grpSpPr>
        <p:sp>
          <p:nvSpPr>
            <p:cNvPr id="36" name="TextBox 36"/>
            <p:cNvSpPr txBox="1"/>
            <p:nvPr/>
          </p:nvSpPr>
          <p:spPr>
            <a:xfrm>
              <a:off x="0" y="655219"/>
              <a:ext cx="9177450" cy="653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3"/>
                </a:lnSpc>
              </a:pPr>
              <a:r>
                <a:rPr lang="en-US" sz="2401">
                  <a:solidFill>
                    <a:srgbClr val="000000"/>
                  </a:solidFill>
                  <a:latin typeface="Open Sans"/>
                </a:rPr>
                <a:t>Prevent Issues with Untouched Data 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9177450" cy="593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2"/>
                </a:lnSpc>
              </a:pPr>
              <a:r>
                <a:rPr lang="en-US" sz="2744">
                  <a:solidFill>
                    <a:srgbClr val="4270B7"/>
                  </a:solidFill>
                  <a:latin typeface="Open Sans Bold Bold"/>
                </a:rPr>
                <a:t>Benefit 3</a:t>
              </a:r>
            </a:p>
          </p:txBody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5"/>
          <a:srcRect l="2623"/>
          <a:stretch>
            <a:fillRect/>
          </a:stretch>
        </p:blipFill>
        <p:spPr>
          <a:xfrm>
            <a:off x="17146257" y="786176"/>
            <a:ext cx="472323" cy="4850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44261" y="9389739"/>
            <a:ext cx="1844698" cy="41327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" y="0"/>
            <a:ext cx="18273205" cy="3216822"/>
            <a:chOff x="0" y="0"/>
            <a:chExt cx="5546691" cy="1118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46691" cy="1118847"/>
            </a:xfrm>
            <a:custGeom>
              <a:avLst/>
              <a:gdLst/>
              <a:ahLst/>
              <a:cxnLst/>
              <a:rect l="l" t="t" r="r" b="b"/>
              <a:pathLst>
                <a:path w="5546691" h="1118847">
                  <a:moveTo>
                    <a:pt x="0" y="0"/>
                  </a:moveTo>
                  <a:lnTo>
                    <a:pt x="5546691" y="0"/>
                  </a:lnTo>
                  <a:lnTo>
                    <a:pt x="5546691" y="1118847"/>
                  </a:lnTo>
                  <a:lnTo>
                    <a:pt x="0" y="1118847"/>
                  </a:lnTo>
                  <a:close/>
                </a:path>
              </a:pathLst>
            </a:custGeom>
            <a:solidFill>
              <a:srgbClr val="E5F1F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0038568" y="6917332"/>
            <a:ext cx="2906780" cy="1125893"/>
            <a:chOff x="0" y="0"/>
            <a:chExt cx="3875707" cy="150119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316624" y="1036483"/>
              <a:ext cx="1188082" cy="45818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30503" y="1036483"/>
              <a:ext cx="1086121" cy="46470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47449" cy="112327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/>
            <a:srcRect r="4625"/>
            <a:stretch>
              <a:fillRect/>
            </a:stretch>
          </p:blipFill>
          <p:spPr>
            <a:xfrm>
              <a:off x="1115373" y="328457"/>
              <a:ext cx="2314762" cy="543740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275264" y="778310"/>
              <a:ext cx="2600443" cy="2690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3"/>
                </a:lnSpc>
                <a:spcBef>
                  <a:spcPct val="0"/>
                </a:spcBef>
              </a:pPr>
              <a:r>
                <a:rPr lang="en-US" sz="1376" spc="-20">
                  <a:solidFill>
                    <a:srgbClr val="000000"/>
                  </a:solidFill>
                  <a:latin typeface="Open Sauce Bold"/>
                </a:rPr>
                <a:t>Viewer App &amp; Gateway</a:t>
              </a:r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190224" y="3677433"/>
            <a:ext cx="3651970" cy="2932134"/>
            <a:chOff x="0" y="0"/>
            <a:chExt cx="7467600" cy="59956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7"/>
              <a:stretch>
                <a:fillRect l="-2459" r="-2459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5148845" y="3708252"/>
            <a:ext cx="3613585" cy="2901316"/>
            <a:chOff x="0" y="0"/>
            <a:chExt cx="7467600" cy="59956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8"/>
              <a:stretch>
                <a:fillRect t="-7184" b="-7184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385177" y="3777603"/>
            <a:ext cx="1384036" cy="2738553"/>
            <a:chOff x="0" y="0"/>
            <a:chExt cx="2620010" cy="5184140"/>
          </a:xfrm>
        </p:grpSpPr>
        <p:sp>
          <p:nvSpPr>
            <p:cNvPr id="22" name="Freeform 22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9"/>
              <a:stretch>
                <a:fillRect l="-67" r="-67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13889551" y="3770844"/>
            <a:ext cx="1387452" cy="2745311"/>
            <a:chOff x="0" y="0"/>
            <a:chExt cx="2620010" cy="5184140"/>
          </a:xfrm>
        </p:grpSpPr>
        <p:sp>
          <p:nvSpPr>
            <p:cNvPr id="32" name="Freeform 32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3" name="Freeform 33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l="-67" r="-67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8" name="Freeform 38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40" name="Freeform 40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41" name="TextBox 41"/>
          <p:cNvSpPr txBox="1"/>
          <p:nvPr/>
        </p:nvSpPr>
        <p:spPr>
          <a:xfrm>
            <a:off x="4764979" y="1144295"/>
            <a:ext cx="6805173" cy="122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spc="22">
                <a:solidFill>
                  <a:srgbClr val="000000"/>
                </a:solidFill>
                <a:latin typeface="Open Sans Extra Bold"/>
              </a:rPr>
              <a:t>SECURE CLOUD-BASED APPLICATIONS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1574069" y="936526"/>
            <a:ext cx="1424126" cy="1435858"/>
            <a:chOff x="0" y="0"/>
            <a:chExt cx="1898835" cy="1914478"/>
          </a:xfrm>
        </p:grpSpPr>
        <p:grpSp>
          <p:nvGrpSpPr>
            <p:cNvPr id="43" name="Group 43"/>
            <p:cNvGrpSpPr/>
            <p:nvPr/>
          </p:nvGrpSpPr>
          <p:grpSpPr>
            <a:xfrm>
              <a:off x="0" y="0"/>
              <a:ext cx="1898835" cy="1914478"/>
              <a:chOff x="0" y="0"/>
              <a:chExt cx="780693" cy="787124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80693" cy="787124"/>
              </a:xfrm>
              <a:custGeom>
                <a:avLst/>
                <a:gdLst/>
                <a:ahLst/>
                <a:cxnLst/>
                <a:rect l="l" t="t" r="r" b="b"/>
                <a:pathLst>
                  <a:path w="780693" h="787124">
                    <a:moveTo>
                      <a:pt x="0" y="0"/>
                    </a:moveTo>
                    <a:lnTo>
                      <a:pt x="780693" y="0"/>
                    </a:lnTo>
                    <a:lnTo>
                      <a:pt x="780693" y="787124"/>
                    </a:lnTo>
                    <a:lnTo>
                      <a:pt x="0" y="787124"/>
                    </a:lnTo>
                    <a:close/>
                  </a:path>
                </a:pathLst>
              </a:custGeom>
              <a:solidFill>
                <a:srgbClr val="091D3B"/>
              </a:solidFill>
            </p:spPr>
          </p:sp>
          <p:sp>
            <p:nvSpPr>
              <p:cNvPr id="45" name="TextBox 45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40"/>
                  </a:lnSpc>
                </a:pPr>
                <a:endParaRPr/>
              </a:p>
            </p:txBody>
          </p:sp>
        </p:grpSp>
        <p:grpSp>
          <p:nvGrpSpPr>
            <p:cNvPr id="46" name="Group 46"/>
            <p:cNvGrpSpPr/>
            <p:nvPr/>
          </p:nvGrpSpPr>
          <p:grpSpPr>
            <a:xfrm>
              <a:off x="156816" y="125257"/>
              <a:ext cx="1598071" cy="1639357"/>
              <a:chOff x="0" y="0"/>
              <a:chExt cx="657036" cy="67401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657036" cy="674010"/>
              </a:xfrm>
              <a:custGeom>
                <a:avLst/>
                <a:gdLst/>
                <a:ahLst/>
                <a:cxnLst/>
                <a:rect l="l" t="t" r="r" b="b"/>
                <a:pathLst>
                  <a:path w="657036" h="674010">
                    <a:moveTo>
                      <a:pt x="0" y="0"/>
                    </a:moveTo>
                    <a:lnTo>
                      <a:pt x="657036" y="0"/>
                    </a:lnTo>
                    <a:lnTo>
                      <a:pt x="657036" y="674010"/>
                    </a:lnTo>
                    <a:lnTo>
                      <a:pt x="0" y="674010"/>
                    </a:lnTo>
                    <a:close/>
                  </a:path>
                </a:pathLst>
              </a:custGeom>
              <a:solidFill>
                <a:srgbClr val="FFFFFE"/>
              </a:solidFill>
            </p:spPr>
          </p:sp>
          <p:sp>
            <p:nvSpPr>
              <p:cNvPr id="48" name="TextBox 48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40"/>
                  </a:lnSpc>
                </a:pPr>
                <a:endParaRPr/>
              </a:p>
            </p:txBody>
          </p:sp>
        </p:grpSp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578572" y="839226"/>
              <a:ext cx="741691" cy="741691"/>
            </a:xfrm>
            <a:prstGeom prst="rect">
              <a:avLst/>
            </a:prstGeom>
          </p:spPr>
        </p:pic>
        <p:sp>
          <p:nvSpPr>
            <p:cNvPr id="50" name="TextBox 50"/>
            <p:cNvSpPr txBox="1"/>
            <p:nvPr/>
          </p:nvSpPr>
          <p:spPr>
            <a:xfrm>
              <a:off x="297891" y="324162"/>
              <a:ext cx="1346324" cy="376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33"/>
                </a:lnSpc>
              </a:pPr>
              <a:r>
                <a:rPr lang="en-US" sz="871" spc="5">
                  <a:solidFill>
                    <a:srgbClr val="091D3B"/>
                  </a:solidFill>
                  <a:latin typeface="Open Sans Light Bold"/>
                </a:rPr>
                <a:t>CLOUD WEB UI &amp; </a:t>
              </a:r>
            </a:p>
            <a:p>
              <a:pPr>
                <a:lnSpc>
                  <a:spcPts val="1133"/>
                </a:lnSpc>
              </a:pPr>
              <a:r>
                <a:rPr lang="en-US" sz="871" spc="5">
                  <a:solidFill>
                    <a:srgbClr val="091D3B"/>
                  </a:solidFill>
                  <a:latin typeface="Open Sans Light Bold"/>
                </a:rPr>
                <a:t>API SOFTWARE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3162164" y="936526"/>
            <a:ext cx="1754823" cy="1435858"/>
            <a:chOff x="0" y="0"/>
            <a:chExt cx="2339765" cy="1914478"/>
          </a:xfrm>
        </p:grpSpPr>
        <p:grpSp>
          <p:nvGrpSpPr>
            <p:cNvPr id="52" name="Group 52"/>
            <p:cNvGrpSpPr/>
            <p:nvPr/>
          </p:nvGrpSpPr>
          <p:grpSpPr>
            <a:xfrm>
              <a:off x="0" y="0"/>
              <a:ext cx="1898835" cy="1914478"/>
              <a:chOff x="0" y="0"/>
              <a:chExt cx="780693" cy="787124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80693" cy="787124"/>
              </a:xfrm>
              <a:custGeom>
                <a:avLst/>
                <a:gdLst/>
                <a:ahLst/>
                <a:cxnLst/>
                <a:rect l="l" t="t" r="r" b="b"/>
                <a:pathLst>
                  <a:path w="780693" h="787124">
                    <a:moveTo>
                      <a:pt x="0" y="0"/>
                    </a:moveTo>
                    <a:lnTo>
                      <a:pt x="780693" y="0"/>
                    </a:lnTo>
                    <a:lnTo>
                      <a:pt x="780693" y="787124"/>
                    </a:lnTo>
                    <a:lnTo>
                      <a:pt x="0" y="787124"/>
                    </a:lnTo>
                    <a:close/>
                  </a:path>
                </a:pathLst>
              </a:custGeom>
              <a:solidFill>
                <a:srgbClr val="091D3B"/>
              </a:solidFill>
            </p:spPr>
          </p:sp>
          <p:sp>
            <p:nvSpPr>
              <p:cNvPr id="54" name="TextBox 54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40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156816" y="125257"/>
              <a:ext cx="1598071" cy="1639357"/>
              <a:chOff x="0" y="0"/>
              <a:chExt cx="657036" cy="674010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657036" cy="674010"/>
              </a:xfrm>
              <a:custGeom>
                <a:avLst/>
                <a:gdLst/>
                <a:ahLst/>
                <a:cxnLst/>
                <a:rect l="l" t="t" r="r" b="b"/>
                <a:pathLst>
                  <a:path w="657036" h="674010">
                    <a:moveTo>
                      <a:pt x="0" y="0"/>
                    </a:moveTo>
                    <a:lnTo>
                      <a:pt x="657036" y="0"/>
                    </a:lnTo>
                    <a:lnTo>
                      <a:pt x="657036" y="674010"/>
                    </a:lnTo>
                    <a:lnTo>
                      <a:pt x="0" y="674010"/>
                    </a:lnTo>
                    <a:close/>
                  </a:path>
                </a:pathLst>
              </a:custGeom>
              <a:solidFill>
                <a:srgbClr val="FFFFFE"/>
              </a:solidFill>
            </p:spPr>
          </p:sp>
          <p:sp>
            <p:nvSpPr>
              <p:cNvPr id="57" name="TextBox 57"/>
              <p:cNvSpPr txBox="1"/>
              <p:nvPr/>
            </p:nvSpPr>
            <p:spPr>
              <a:xfrm>
                <a:off x="0" y="-19050"/>
                <a:ext cx="812800" cy="831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940"/>
                  </a:lnSpc>
                </a:pPr>
                <a:endParaRPr/>
              </a:p>
            </p:txBody>
          </p:sp>
        </p:grpSp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555677" y="804984"/>
              <a:ext cx="787481" cy="787481"/>
            </a:xfrm>
            <a:prstGeom prst="rect">
              <a:avLst/>
            </a:prstGeom>
          </p:spPr>
        </p:pic>
        <p:sp>
          <p:nvSpPr>
            <p:cNvPr id="59" name="TextBox 59"/>
            <p:cNvSpPr txBox="1"/>
            <p:nvPr/>
          </p:nvSpPr>
          <p:spPr>
            <a:xfrm>
              <a:off x="346552" y="293402"/>
              <a:ext cx="1993213" cy="376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33"/>
                </a:lnSpc>
              </a:pPr>
              <a:r>
                <a:rPr lang="en-US" sz="871" spc="5">
                  <a:solidFill>
                    <a:srgbClr val="091D3B"/>
                  </a:solidFill>
                  <a:latin typeface="Open Sans Light Bold"/>
                </a:rPr>
                <a:t>MOBILE </a:t>
              </a:r>
            </a:p>
            <a:p>
              <a:pPr>
                <a:lnSpc>
                  <a:spcPts val="1133"/>
                </a:lnSpc>
              </a:pPr>
              <a:r>
                <a:rPr lang="en-US" sz="871" spc="5">
                  <a:solidFill>
                    <a:srgbClr val="091D3B"/>
                  </a:solidFill>
                  <a:latin typeface="Open Sans Light Bold"/>
                </a:rPr>
                <a:t>APPLICATIONS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1022426" y="7019142"/>
            <a:ext cx="3017149" cy="753968"/>
            <a:chOff x="0" y="0"/>
            <a:chExt cx="4022865" cy="1005291"/>
          </a:xfrm>
        </p:grpSpPr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079507" cy="1005291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2"/>
            <a:srcRect r="4625"/>
            <a:stretch>
              <a:fillRect/>
            </a:stretch>
          </p:blipFill>
          <p:spPr>
            <a:xfrm>
              <a:off x="1206198" y="236923"/>
              <a:ext cx="2599384" cy="610598"/>
            </a:xfrm>
            <a:prstGeom prst="rect">
              <a:avLst/>
            </a:prstGeom>
          </p:spPr>
        </p:pic>
        <p:sp>
          <p:nvSpPr>
            <p:cNvPr id="63" name="TextBox 63"/>
            <p:cNvSpPr txBox="1"/>
            <p:nvPr/>
          </p:nvSpPr>
          <p:spPr>
            <a:xfrm>
              <a:off x="1326801" y="683674"/>
              <a:ext cx="2696064" cy="3216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28"/>
                </a:lnSpc>
                <a:spcBef>
                  <a:spcPct val="0"/>
                </a:spcBef>
              </a:pPr>
              <a:r>
                <a:rPr lang="en-US" sz="1590" spc="-23">
                  <a:solidFill>
                    <a:srgbClr val="000000"/>
                  </a:solidFill>
                  <a:latin typeface="Open Sauce Bold"/>
                </a:rPr>
                <a:t>Analytics Dashboard</a:t>
              </a:r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4168999" y="7156219"/>
            <a:ext cx="5740146" cy="2102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9836" lvl="1" indent="-214918">
              <a:lnSpc>
                <a:spcPts val="2787"/>
              </a:lnSpc>
              <a:buFont typeface="Arial"/>
              <a:buChar char="•"/>
            </a:pPr>
            <a:r>
              <a:rPr lang="en-US" sz="1990">
                <a:solidFill>
                  <a:srgbClr val="171616"/>
                </a:solidFill>
                <a:latin typeface="Open Sans"/>
              </a:rPr>
              <a:t>Route planning &amp; tracking</a:t>
            </a:r>
          </a:p>
          <a:p>
            <a:pPr marL="429836" lvl="1" indent="-214918">
              <a:lnSpc>
                <a:spcPts val="2787"/>
              </a:lnSpc>
              <a:buFont typeface="Arial"/>
              <a:buChar char="•"/>
            </a:pPr>
            <a:r>
              <a:rPr lang="en-US" sz="1990">
                <a:solidFill>
                  <a:srgbClr val="171616"/>
                </a:solidFill>
                <a:latin typeface="Open Sans"/>
              </a:rPr>
              <a:t>User-configurable parameter limits &amp; alerts</a:t>
            </a:r>
          </a:p>
          <a:p>
            <a:pPr marL="429836" lvl="1" indent="-214918">
              <a:lnSpc>
                <a:spcPts val="2787"/>
              </a:lnSpc>
              <a:buFont typeface="Arial"/>
              <a:buChar char="•"/>
            </a:pPr>
            <a:r>
              <a:rPr lang="en-US" sz="1990">
                <a:solidFill>
                  <a:srgbClr val="171616"/>
                </a:solidFill>
                <a:latin typeface="Open Sans"/>
              </a:rPr>
              <a:t>Data archive &amp; audit trail </a:t>
            </a:r>
          </a:p>
          <a:p>
            <a:pPr marL="429836" lvl="1" indent="-214918">
              <a:lnSpc>
                <a:spcPts val="2787"/>
              </a:lnSpc>
              <a:buFont typeface="Arial"/>
              <a:buChar char="•"/>
            </a:pPr>
            <a:r>
              <a:rPr lang="en-US" sz="1990">
                <a:solidFill>
                  <a:srgbClr val="171616"/>
                </a:solidFill>
                <a:latin typeface="Open Sans"/>
              </a:rPr>
              <a:t>API (Application Programming Interface)</a:t>
            </a:r>
          </a:p>
          <a:p>
            <a:pPr marL="429836" lvl="1" indent="-214918">
              <a:lnSpc>
                <a:spcPts val="2787"/>
              </a:lnSpc>
              <a:buFont typeface="Arial"/>
              <a:buChar char="•"/>
            </a:pPr>
            <a:r>
              <a:rPr lang="en-US" sz="1990">
                <a:solidFill>
                  <a:srgbClr val="171616"/>
                </a:solidFill>
                <a:latin typeface="Open Sans"/>
              </a:rPr>
              <a:t>Team sharing for efficient management</a:t>
            </a:r>
          </a:p>
          <a:p>
            <a:pPr marL="429836" lvl="1" indent="-214918">
              <a:lnSpc>
                <a:spcPts val="2787"/>
              </a:lnSpc>
              <a:buFont typeface="Arial"/>
              <a:buChar char="•"/>
            </a:pPr>
            <a:r>
              <a:rPr lang="en-US" sz="1990">
                <a:solidFill>
                  <a:srgbClr val="171616"/>
                </a:solidFill>
                <a:latin typeface="Open Sans"/>
              </a:rPr>
              <a:t>Secure ColdChase™ cloud database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2951349" y="7146694"/>
            <a:ext cx="4651307" cy="2487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4071" lvl="1" indent="-217036">
              <a:lnSpc>
                <a:spcPts val="2814"/>
              </a:lnSpc>
              <a:buFont typeface="Arial"/>
              <a:buChar char="•"/>
            </a:pPr>
            <a:r>
              <a:rPr lang="en-US" sz="2010">
                <a:solidFill>
                  <a:srgbClr val="171616"/>
                </a:solidFill>
                <a:latin typeface="Open Sans"/>
              </a:rPr>
              <a:t>Gateway App for BLE for two-way live data transmission to the cloud</a:t>
            </a:r>
          </a:p>
          <a:p>
            <a:pPr marL="434071" lvl="1" indent="-217036">
              <a:lnSpc>
                <a:spcPts val="2814"/>
              </a:lnSpc>
              <a:buFont typeface="Arial"/>
              <a:buChar char="•"/>
            </a:pPr>
            <a:r>
              <a:rPr lang="en-US" sz="2010">
                <a:solidFill>
                  <a:srgbClr val="171616"/>
                </a:solidFill>
                <a:latin typeface="Open Sans"/>
              </a:rPr>
              <a:t>Viewer App provides a quick glimpse of real-time, live data and alert notifications</a:t>
            </a:r>
          </a:p>
          <a:p>
            <a:pPr>
              <a:lnSpc>
                <a:spcPts val="2814"/>
              </a:lnSpc>
            </a:pPr>
            <a:endParaRPr lang="en-US" sz="2010">
              <a:solidFill>
                <a:srgbClr val="171616"/>
              </a:solidFill>
              <a:latin typeface="Open Sans"/>
            </a:endParaRPr>
          </a:p>
          <a:p>
            <a:pPr>
              <a:lnSpc>
                <a:spcPts val="2814"/>
              </a:lnSpc>
            </a:pPr>
            <a:endParaRPr lang="en-US" sz="2010">
              <a:solidFill>
                <a:srgbClr val="171616"/>
              </a:solidFill>
              <a:latin typeface="Open Sans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1594247" y="2504366"/>
            <a:ext cx="13735906" cy="6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7"/>
              </a:lnSpc>
            </a:pPr>
            <a:r>
              <a:rPr lang="en-US" sz="1990">
                <a:solidFill>
                  <a:srgbClr val="000000"/>
                </a:solidFill>
                <a:latin typeface="Open Sans"/>
              </a:rPr>
              <a:t>Optimize logistics performance with an intuitive dashboard allowing users to configure parameters and alert settings</a:t>
            </a:r>
          </a:p>
          <a:p>
            <a:pPr algn="ctr">
              <a:lnSpc>
                <a:spcPts val="2787"/>
              </a:lnSpc>
              <a:spcBef>
                <a:spcPct val="0"/>
              </a:spcBef>
            </a:pPr>
            <a:endParaRPr lang="en-US" sz="199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5443999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  <p:pic>
        <p:nvPicPr>
          <p:cNvPr id="68" name="Picture 68"/>
          <p:cNvPicPr>
            <a:picLocks noChangeAspect="1"/>
          </p:cNvPicPr>
          <p:nvPr/>
        </p:nvPicPr>
        <p:blipFill>
          <a:blip r:embed="rId15"/>
          <a:srcRect l="2623"/>
          <a:stretch>
            <a:fillRect/>
          </a:stretch>
        </p:blipFill>
        <p:spPr>
          <a:xfrm>
            <a:off x="17146257" y="786176"/>
            <a:ext cx="472323" cy="48504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1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60333">
            <a:off x="12759278" y="3729031"/>
            <a:ext cx="4818184" cy="220632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412179">
            <a:off x="9552544" y="2161658"/>
            <a:ext cx="4472764" cy="59636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351" b="1351"/>
          <a:stretch>
            <a:fillRect/>
          </a:stretch>
        </p:blipFill>
        <p:spPr>
          <a:xfrm rot="1322556">
            <a:off x="-770859" y="2621030"/>
            <a:ext cx="7501796" cy="547427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31221" y="9445108"/>
            <a:ext cx="2250356" cy="5041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248602">
            <a:off x="3097414" y="2464486"/>
            <a:ext cx="6675559" cy="500667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92821" y="1394901"/>
            <a:ext cx="13846523" cy="288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20"/>
              </a:lnSpc>
            </a:pPr>
            <a:r>
              <a:rPr lang="en-US" sz="4400" spc="26">
                <a:solidFill>
                  <a:srgbClr val="171616"/>
                </a:solidFill>
                <a:latin typeface="Open Sans Bold"/>
              </a:rPr>
              <a:t>Our reusable tracking sensors come in </a:t>
            </a:r>
          </a:p>
          <a:p>
            <a:pPr>
              <a:lnSpc>
                <a:spcPts val="5720"/>
              </a:lnSpc>
            </a:pPr>
            <a:r>
              <a:rPr lang="en-US" sz="4400" spc="26">
                <a:solidFill>
                  <a:srgbClr val="171616"/>
                </a:solidFill>
                <a:latin typeface="Open Sans Bold"/>
              </a:rPr>
              <a:t>different case designs and sizes.</a:t>
            </a:r>
          </a:p>
          <a:p>
            <a:pPr>
              <a:lnSpc>
                <a:spcPts val="5720"/>
              </a:lnSpc>
            </a:pPr>
            <a:endParaRPr lang="en-US" sz="4400" spc="26">
              <a:solidFill>
                <a:srgbClr val="171616"/>
              </a:solidFill>
              <a:latin typeface="Open Sans Bold"/>
            </a:endParaRPr>
          </a:p>
          <a:p>
            <a:pPr>
              <a:lnSpc>
                <a:spcPts val="5720"/>
              </a:lnSpc>
            </a:pPr>
            <a:endParaRPr lang="en-US" sz="4400" spc="26">
              <a:solidFill>
                <a:srgbClr val="171616"/>
              </a:solidFill>
              <a:latin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84386" y="6632030"/>
            <a:ext cx="5460333" cy="317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9"/>
              </a:lnSpc>
            </a:pPr>
            <a:r>
              <a:rPr lang="en-US" sz="1961" spc="11">
                <a:solidFill>
                  <a:srgbClr val="010101"/>
                </a:solidFill>
                <a:latin typeface="Open Sans Extra Bold"/>
              </a:rPr>
              <a:t>ABS REUSABLE CASE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15424" y="6555830"/>
            <a:ext cx="5460333" cy="632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9"/>
              </a:lnSpc>
            </a:pPr>
            <a:r>
              <a:rPr lang="en-US" sz="1961" spc="11">
                <a:solidFill>
                  <a:srgbClr val="010101"/>
                </a:solidFill>
                <a:latin typeface="Open Sans Extra Bold"/>
              </a:rPr>
              <a:t> EXTENDED LIFE SENSOR</a:t>
            </a:r>
          </a:p>
          <a:p>
            <a:pPr>
              <a:lnSpc>
                <a:spcPts val="2549"/>
              </a:lnSpc>
            </a:pPr>
            <a:endParaRPr lang="en-US" sz="1961" spc="11">
              <a:solidFill>
                <a:srgbClr val="010101"/>
              </a:solidFill>
              <a:latin typeface="Open Sans Extra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848133" y="6555830"/>
            <a:ext cx="5460333" cy="324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9"/>
              </a:lnSpc>
            </a:pPr>
            <a:r>
              <a:rPr lang="en-US" sz="1961" spc="11">
                <a:solidFill>
                  <a:srgbClr val="010101"/>
                </a:solidFill>
                <a:latin typeface="Open Sans Extra Bold"/>
              </a:rPr>
              <a:t>LIGHTWEIGHT PAPER CASE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097081" y="6555830"/>
            <a:ext cx="5460333" cy="632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9"/>
              </a:lnSpc>
            </a:pPr>
            <a:r>
              <a:rPr lang="en-US" sz="1961" spc="11">
                <a:solidFill>
                  <a:srgbClr val="010101"/>
                </a:solidFill>
                <a:latin typeface="Open Sans Extra Bold"/>
              </a:rPr>
              <a:t>TRUCK MOUNT CASE</a:t>
            </a:r>
          </a:p>
          <a:p>
            <a:pPr>
              <a:lnSpc>
                <a:spcPts val="2549"/>
              </a:lnSpc>
            </a:pPr>
            <a:endParaRPr lang="en-US" sz="1961" spc="11">
              <a:solidFill>
                <a:srgbClr val="010101"/>
              </a:solidFill>
              <a:latin typeface="Open Sans Extr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21995" y="7228969"/>
            <a:ext cx="3868808" cy="28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2"/>
              </a:lnSpc>
              <a:spcBef>
                <a:spcPct val="0"/>
              </a:spcBef>
            </a:pPr>
            <a:r>
              <a:rPr lang="en-US" sz="1716">
                <a:solidFill>
                  <a:srgbClr val="171616"/>
                </a:solidFill>
                <a:latin typeface="Open Sans"/>
              </a:rPr>
              <a:t> IP65 Tested for durability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955896" y="7072741"/>
            <a:ext cx="4105811" cy="8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2"/>
              </a:lnSpc>
            </a:pPr>
            <a:r>
              <a:rPr lang="en-US" sz="1716">
                <a:solidFill>
                  <a:srgbClr val="171616"/>
                </a:solidFill>
                <a:latin typeface="Open Sans"/>
              </a:rPr>
              <a:t>Durable ABS Case with additional batteries for longer shipping duration, </a:t>
            </a:r>
          </a:p>
          <a:p>
            <a:pPr algn="ctr">
              <a:lnSpc>
                <a:spcPts val="2402"/>
              </a:lnSpc>
              <a:spcBef>
                <a:spcPct val="0"/>
              </a:spcBef>
            </a:pPr>
            <a:r>
              <a:rPr lang="en-US" sz="1716">
                <a:solidFill>
                  <a:srgbClr val="171616"/>
                </a:solidFill>
                <a:latin typeface="Open Sans"/>
              </a:rPr>
              <a:t>ideal for sea freights.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91479" y="7228969"/>
            <a:ext cx="3515277" cy="289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2"/>
              </a:lnSpc>
              <a:spcBef>
                <a:spcPct val="0"/>
              </a:spcBef>
            </a:pPr>
            <a:r>
              <a:rPr lang="en-US" sz="1716">
                <a:solidFill>
                  <a:srgbClr val="171616"/>
                </a:solidFill>
                <a:latin typeface="Open Sans"/>
              </a:rPr>
              <a:t>Designed for global postal returns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06831" y="7090459"/>
            <a:ext cx="3515277" cy="899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2"/>
              </a:lnSpc>
            </a:pPr>
            <a:r>
              <a:rPr lang="en-US" sz="1716">
                <a:solidFill>
                  <a:srgbClr val="171616"/>
                </a:solidFill>
                <a:latin typeface="Open Sans"/>
              </a:rPr>
              <a:t>Designed to mount in a truck </a:t>
            </a:r>
          </a:p>
          <a:p>
            <a:pPr algn="ctr">
              <a:lnSpc>
                <a:spcPts val="2402"/>
              </a:lnSpc>
            </a:pPr>
            <a:r>
              <a:rPr lang="en-US" sz="1716">
                <a:solidFill>
                  <a:srgbClr val="171616"/>
                </a:solidFill>
                <a:latin typeface="Open Sans"/>
              </a:rPr>
              <a:t> with access to vehicle power,</a:t>
            </a:r>
          </a:p>
          <a:p>
            <a:pPr algn="ctr">
              <a:lnSpc>
                <a:spcPts val="2402"/>
              </a:lnSpc>
              <a:spcBef>
                <a:spcPct val="0"/>
              </a:spcBef>
            </a:pPr>
            <a:r>
              <a:rPr lang="en-US" sz="1716">
                <a:solidFill>
                  <a:srgbClr val="171616"/>
                </a:solidFill>
                <a:latin typeface="Open Sans"/>
              </a:rPr>
              <a:t> has an internal battery backup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415424" y="9704471"/>
            <a:ext cx="7839969" cy="280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616772"/>
                </a:solidFill>
                <a:latin typeface="Open Sans"/>
              </a:rPr>
              <a:t>Proprietary to ColdChase Inc.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7"/>
          <a:srcRect l="2623"/>
          <a:stretch>
            <a:fillRect/>
          </a:stretch>
        </p:blipFill>
        <p:spPr>
          <a:xfrm>
            <a:off x="17146257" y="786176"/>
            <a:ext cx="472323" cy="48504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611</Words>
  <Application>Microsoft Macintosh PowerPoint</Application>
  <PresentationFormat>Custom</PresentationFormat>
  <Paragraphs>145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Open Sans Light Bold</vt:lpstr>
      <vt:lpstr>Roboto Bold</vt:lpstr>
      <vt:lpstr>Open Sauce Bold</vt:lpstr>
      <vt:lpstr>Raleway</vt:lpstr>
      <vt:lpstr>Open Sauce</vt:lpstr>
      <vt:lpstr>Open Sans Bold Bold</vt:lpstr>
      <vt:lpstr>Open Sans Bold</vt:lpstr>
      <vt:lpstr>Calibri</vt:lpstr>
      <vt:lpstr>Roboto</vt:lpstr>
      <vt:lpstr>Raleway Bold</vt:lpstr>
      <vt:lpstr>Open Sans Extra Bold</vt:lpstr>
      <vt:lpstr>Open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ColdChase Presentation</dc:title>
  <dc:creator>Rosy Amlani</dc:creator>
  <cp:lastModifiedBy>Vanessa Kemp</cp:lastModifiedBy>
  <cp:revision>8</cp:revision>
  <dcterms:created xsi:type="dcterms:W3CDTF">2006-08-16T00:00:00Z</dcterms:created>
  <dcterms:modified xsi:type="dcterms:W3CDTF">2022-09-12T15:41:59Z</dcterms:modified>
  <dc:identifier>DAFK7J4iA1I</dc:identifier>
</cp:coreProperties>
</file>